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diagrams/layout2.xml" ContentType="application/vnd.openxmlformats-officedocument.drawingml.diagramLayout+xml"/>
  <Override PartName="/ppt/diagrams/quickStyle2.xml" ContentType="application/vnd.openxmlformats-officedocument.drawingml.diagramStyle+xml"/>
  <Override PartName="/ppt/diagrams/colors1.xml" ContentType="application/vnd.openxmlformats-officedocument.drawingml.diagramColors+xml"/>
  <Override PartName="/ppt/diagrams/colors2.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diagrams/drawing2.xml" ContentType="application/vnd.ms-office.drawingml.diagramDrawing+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3" r:id="rId7"/>
    <p:sldId id="265"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8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58CB3F-9FED-41F8-8393-48A25219B2F0}"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95D3F1C7-7157-4049-BD1D-4D05FC9CDA76}">
      <dgm:prSet/>
      <dgm:spPr/>
      <dgm:t>
        <a:bodyPr/>
        <a:lstStyle/>
        <a:p>
          <a:r>
            <a:rPr lang="en-US" dirty="0"/>
            <a:t>Don’t allow Property Owner to dictate negotiations. (Prioritization mentioned earlier-ignore/go away). Agents should present FMV Offers (In Person/Mailed Certified Explaining Acquisition and Accompanying Documents within 7 to 10 days at the latest). Don’t leave next meeting open ended. Mutually agree on next meeting date/time. </a:t>
          </a:r>
        </a:p>
      </dgm:t>
    </dgm:pt>
    <dgm:pt modelId="{756C3E16-AE09-47BD-8626-8D108F347E9E}" type="parTrans" cxnId="{4179C4E6-ABCA-4593-9E33-FC61F93972C8}">
      <dgm:prSet/>
      <dgm:spPr/>
      <dgm:t>
        <a:bodyPr/>
        <a:lstStyle/>
        <a:p>
          <a:endParaRPr lang="en-US"/>
        </a:p>
      </dgm:t>
    </dgm:pt>
    <dgm:pt modelId="{89BC592B-E97C-4B15-ADE9-C00F782ECF47}" type="sibTrans" cxnId="{4179C4E6-ABCA-4593-9E33-FC61F93972C8}">
      <dgm:prSet/>
      <dgm:spPr/>
      <dgm:t>
        <a:bodyPr/>
        <a:lstStyle/>
        <a:p>
          <a:endParaRPr lang="en-US"/>
        </a:p>
      </dgm:t>
    </dgm:pt>
    <dgm:pt modelId="{59209882-47C6-4448-B870-7AD51996BD31}">
      <dgm:prSet/>
      <dgm:spPr/>
      <dgm:t>
        <a:bodyPr/>
        <a:lstStyle/>
        <a:p>
          <a:r>
            <a:rPr lang="en-US" dirty="0"/>
            <a:t>Observe Recommended Acquisition Negotiation Period (45 days). Up to 60 days, possibly. Negotiations are not a hard sell proposition. Main responsibility is to explain the proposed acquisition and project impact to subject parcel. If compensation issue reaches a point of impasse, agree to disagree and submit to Legal.  </a:t>
          </a:r>
        </a:p>
      </dgm:t>
    </dgm:pt>
    <dgm:pt modelId="{1EED6E9B-1A2B-4785-BF28-7474E230DA14}" type="parTrans" cxnId="{45CF496E-D11E-4934-AE62-8E37AEB878B5}">
      <dgm:prSet/>
      <dgm:spPr/>
      <dgm:t>
        <a:bodyPr/>
        <a:lstStyle/>
        <a:p>
          <a:endParaRPr lang="en-US"/>
        </a:p>
      </dgm:t>
    </dgm:pt>
    <dgm:pt modelId="{8F833A44-3C7D-463C-BEA7-D6B8B184C5F1}" type="sibTrans" cxnId="{45CF496E-D11E-4934-AE62-8E37AEB878B5}">
      <dgm:prSet/>
      <dgm:spPr/>
      <dgm:t>
        <a:bodyPr/>
        <a:lstStyle/>
        <a:p>
          <a:endParaRPr lang="en-US"/>
        </a:p>
      </dgm:t>
    </dgm:pt>
    <dgm:pt modelId="{5813036E-8EF5-432F-96B5-45556638B35F}">
      <dgm:prSet/>
      <dgm:spPr/>
      <dgm:t>
        <a:bodyPr/>
        <a:lstStyle/>
        <a:p>
          <a:r>
            <a:rPr lang="en-US" dirty="0"/>
            <a:t>Once agreements have been reached. Process and Submit Payment Packets immediately. (Preferred 3 days at the Latest).</a:t>
          </a:r>
        </a:p>
      </dgm:t>
    </dgm:pt>
    <dgm:pt modelId="{41D7C2A6-18FD-4A31-9D42-E62088A92093}" type="parTrans" cxnId="{ABC96185-A233-4230-AA72-3F99A5A808D4}">
      <dgm:prSet/>
      <dgm:spPr/>
      <dgm:t>
        <a:bodyPr/>
        <a:lstStyle/>
        <a:p>
          <a:endParaRPr lang="en-US"/>
        </a:p>
      </dgm:t>
    </dgm:pt>
    <dgm:pt modelId="{02B1EFEA-FC9F-46F1-8D7C-E068618BB955}" type="sibTrans" cxnId="{ABC96185-A233-4230-AA72-3F99A5A808D4}">
      <dgm:prSet/>
      <dgm:spPr/>
      <dgm:t>
        <a:bodyPr/>
        <a:lstStyle/>
        <a:p>
          <a:endParaRPr lang="en-US"/>
        </a:p>
      </dgm:t>
    </dgm:pt>
    <dgm:pt modelId="{63137556-9424-4DF0-A6B7-0B5ABA132D9F}" type="pres">
      <dgm:prSet presAssocID="{4958CB3F-9FED-41F8-8393-48A25219B2F0}" presName="linear" presStyleCnt="0">
        <dgm:presLayoutVars>
          <dgm:animLvl val="lvl"/>
          <dgm:resizeHandles val="exact"/>
        </dgm:presLayoutVars>
      </dgm:prSet>
      <dgm:spPr/>
    </dgm:pt>
    <dgm:pt modelId="{71992A3A-B359-4E8C-AE8A-B645AAAED9D3}" type="pres">
      <dgm:prSet presAssocID="{95D3F1C7-7157-4049-BD1D-4D05FC9CDA76}" presName="parentText" presStyleLbl="node1" presStyleIdx="0" presStyleCnt="3">
        <dgm:presLayoutVars>
          <dgm:chMax val="0"/>
          <dgm:bulletEnabled val="1"/>
        </dgm:presLayoutVars>
      </dgm:prSet>
      <dgm:spPr/>
    </dgm:pt>
    <dgm:pt modelId="{4A196C13-84CD-43B7-AF15-618752AB8CCC}" type="pres">
      <dgm:prSet presAssocID="{89BC592B-E97C-4B15-ADE9-C00F782ECF47}" presName="spacer" presStyleCnt="0"/>
      <dgm:spPr/>
    </dgm:pt>
    <dgm:pt modelId="{1317629E-2F01-43B3-88A1-64CB5D0DBF71}" type="pres">
      <dgm:prSet presAssocID="{59209882-47C6-4448-B870-7AD51996BD31}" presName="parentText" presStyleLbl="node1" presStyleIdx="1" presStyleCnt="3">
        <dgm:presLayoutVars>
          <dgm:chMax val="0"/>
          <dgm:bulletEnabled val="1"/>
        </dgm:presLayoutVars>
      </dgm:prSet>
      <dgm:spPr/>
    </dgm:pt>
    <dgm:pt modelId="{98BF871D-2631-4A34-831E-EBF8773CE4C8}" type="pres">
      <dgm:prSet presAssocID="{8F833A44-3C7D-463C-BEA7-D6B8B184C5F1}" presName="spacer" presStyleCnt="0"/>
      <dgm:spPr/>
    </dgm:pt>
    <dgm:pt modelId="{AF618EE4-E01A-4AF2-8D42-4DB870609368}" type="pres">
      <dgm:prSet presAssocID="{5813036E-8EF5-432F-96B5-45556638B35F}" presName="parentText" presStyleLbl="node1" presStyleIdx="2" presStyleCnt="3">
        <dgm:presLayoutVars>
          <dgm:chMax val="0"/>
          <dgm:bulletEnabled val="1"/>
        </dgm:presLayoutVars>
      </dgm:prSet>
      <dgm:spPr/>
    </dgm:pt>
  </dgm:ptLst>
  <dgm:cxnLst>
    <dgm:cxn modelId="{BE30C412-E418-48F2-80CF-2167A8E259E6}" type="presOf" srcId="{59209882-47C6-4448-B870-7AD51996BD31}" destId="{1317629E-2F01-43B3-88A1-64CB5D0DBF71}" srcOrd="0" destOrd="0" presId="urn:microsoft.com/office/officeart/2005/8/layout/vList2"/>
    <dgm:cxn modelId="{D3DFE045-2967-4FA7-9C65-2436B9A571E8}" type="presOf" srcId="{95D3F1C7-7157-4049-BD1D-4D05FC9CDA76}" destId="{71992A3A-B359-4E8C-AE8A-B645AAAED9D3}" srcOrd="0" destOrd="0" presId="urn:microsoft.com/office/officeart/2005/8/layout/vList2"/>
    <dgm:cxn modelId="{CBC1E06D-43E3-49BD-BB9A-544752EB25B1}" type="presOf" srcId="{4958CB3F-9FED-41F8-8393-48A25219B2F0}" destId="{63137556-9424-4DF0-A6B7-0B5ABA132D9F}" srcOrd="0" destOrd="0" presId="urn:microsoft.com/office/officeart/2005/8/layout/vList2"/>
    <dgm:cxn modelId="{45CF496E-D11E-4934-AE62-8E37AEB878B5}" srcId="{4958CB3F-9FED-41F8-8393-48A25219B2F0}" destId="{59209882-47C6-4448-B870-7AD51996BD31}" srcOrd="1" destOrd="0" parTransId="{1EED6E9B-1A2B-4785-BF28-7474E230DA14}" sibTransId="{8F833A44-3C7D-463C-BEA7-D6B8B184C5F1}"/>
    <dgm:cxn modelId="{ABC96185-A233-4230-AA72-3F99A5A808D4}" srcId="{4958CB3F-9FED-41F8-8393-48A25219B2F0}" destId="{5813036E-8EF5-432F-96B5-45556638B35F}" srcOrd="2" destOrd="0" parTransId="{41D7C2A6-18FD-4A31-9D42-E62088A92093}" sibTransId="{02B1EFEA-FC9F-46F1-8D7C-E068618BB955}"/>
    <dgm:cxn modelId="{718D5AA6-67EC-464E-BC6D-C83CE37BE9AF}" type="presOf" srcId="{5813036E-8EF5-432F-96B5-45556638B35F}" destId="{AF618EE4-E01A-4AF2-8D42-4DB870609368}" srcOrd="0" destOrd="0" presId="urn:microsoft.com/office/officeart/2005/8/layout/vList2"/>
    <dgm:cxn modelId="{4179C4E6-ABCA-4593-9E33-FC61F93972C8}" srcId="{4958CB3F-9FED-41F8-8393-48A25219B2F0}" destId="{95D3F1C7-7157-4049-BD1D-4D05FC9CDA76}" srcOrd="0" destOrd="0" parTransId="{756C3E16-AE09-47BD-8626-8D108F347E9E}" sibTransId="{89BC592B-E97C-4B15-ADE9-C00F782ECF47}"/>
    <dgm:cxn modelId="{097FD0A1-B67E-49A3-BA85-59C8213372C0}" type="presParOf" srcId="{63137556-9424-4DF0-A6B7-0B5ABA132D9F}" destId="{71992A3A-B359-4E8C-AE8A-B645AAAED9D3}" srcOrd="0" destOrd="0" presId="urn:microsoft.com/office/officeart/2005/8/layout/vList2"/>
    <dgm:cxn modelId="{63B6C4CE-2B13-46FF-8AEC-AE69FC85ED1D}" type="presParOf" srcId="{63137556-9424-4DF0-A6B7-0B5ABA132D9F}" destId="{4A196C13-84CD-43B7-AF15-618752AB8CCC}" srcOrd="1" destOrd="0" presId="urn:microsoft.com/office/officeart/2005/8/layout/vList2"/>
    <dgm:cxn modelId="{F6203587-6897-4CB3-94E3-C7974A5FE148}" type="presParOf" srcId="{63137556-9424-4DF0-A6B7-0B5ABA132D9F}" destId="{1317629E-2F01-43B3-88A1-64CB5D0DBF71}" srcOrd="2" destOrd="0" presId="urn:microsoft.com/office/officeart/2005/8/layout/vList2"/>
    <dgm:cxn modelId="{1F02D8E0-159D-4F74-A88C-0B5A80B99D6B}" type="presParOf" srcId="{63137556-9424-4DF0-A6B7-0B5ABA132D9F}" destId="{98BF871D-2631-4A34-831E-EBF8773CE4C8}" srcOrd="3" destOrd="0" presId="urn:microsoft.com/office/officeart/2005/8/layout/vList2"/>
    <dgm:cxn modelId="{5EE7E20E-B9D8-40DC-81DD-ABA1F366C83F}" type="presParOf" srcId="{63137556-9424-4DF0-A6B7-0B5ABA132D9F}" destId="{AF618EE4-E01A-4AF2-8D42-4DB870609368}"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58CB3F-9FED-41F8-8393-48A25219B2F0}"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95D3F1C7-7157-4049-BD1D-4D05FC9CDA76}">
      <dgm:prSet/>
      <dgm:spPr/>
      <dgm:t>
        <a:bodyPr/>
        <a:lstStyle/>
        <a:p>
          <a:r>
            <a:rPr lang="en-US" dirty="0"/>
            <a:t>Begin Coordinating the Closing As Soon As Possible, especially involving Partial Releases, if applicable. Have Discussions with Legal and Lending Institutions. Establish a Consistent Contact and Number from the Lender and Confirm Requirements in Getting the Releases. If Release terms or time become problematic, discuss with Central Office to determine course of action (Risk Assessment or Legal). 45 to 60 days at most.</a:t>
          </a:r>
        </a:p>
      </dgm:t>
    </dgm:pt>
    <dgm:pt modelId="{756C3E16-AE09-47BD-8626-8D108F347E9E}" type="parTrans" cxnId="{4179C4E6-ABCA-4593-9E33-FC61F93972C8}">
      <dgm:prSet/>
      <dgm:spPr/>
      <dgm:t>
        <a:bodyPr/>
        <a:lstStyle/>
        <a:p>
          <a:endParaRPr lang="en-US"/>
        </a:p>
      </dgm:t>
    </dgm:pt>
    <dgm:pt modelId="{89BC592B-E97C-4B15-ADE9-C00F782ECF47}" type="sibTrans" cxnId="{4179C4E6-ABCA-4593-9E33-FC61F93972C8}">
      <dgm:prSet/>
      <dgm:spPr/>
      <dgm:t>
        <a:bodyPr/>
        <a:lstStyle/>
        <a:p>
          <a:endParaRPr lang="en-US"/>
        </a:p>
      </dgm:t>
    </dgm:pt>
    <dgm:pt modelId="{59209882-47C6-4448-B870-7AD51996BD31}">
      <dgm:prSet/>
      <dgm:spPr/>
      <dgm:t>
        <a:bodyPr/>
        <a:lstStyle/>
        <a:p>
          <a:r>
            <a:rPr lang="en-US" dirty="0"/>
            <a:t>Make sure legal actions are filed within the recommended 35 days of the Attorney assignment – Supervisor or Project Manager. Don’t allow the Attorney to further negotiate the parcel. File the suit immediately, attain the necessary IOJ and Right of Entry. </a:t>
          </a:r>
        </a:p>
      </dgm:t>
    </dgm:pt>
    <dgm:pt modelId="{1EED6E9B-1A2B-4785-BF28-7474E230DA14}" type="parTrans" cxnId="{45CF496E-D11E-4934-AE62-8E37AEB878B5}">
      <dgm:prSet/>
      <dgm:spPr/>
      <dgm:t>
        <a:bodyPr/>
        <a:lstStyle/>
        <a:p>
          <a:endParaRPr lang="en-US"/>
        </a:p>
      </dgm:t>
    </dgm:pt>
    <dgm:pt modelId="{8F833A44-3C7D-463C-BEA7-D6B8B184C5F1}" type="sibTrans" cxnId="{45CF496E-D11E-4934-AE62-8E37AEB878B5}">
      <dgm:prSet/>
      <dgm:spPr/>
      <dgm:t>
        <a:bodyPr/>
        <a:lstStyle/>
        <a:p>
          <a:endParaRPr lang="en-US"/>
        </a:p>
      </dgm:t>
    </dgm:pt>
    <dgm:pt modelId="{63137556-9424-4DF0-A6B7-0B5ABA132D9F}" type="pres">
      <dgm:prSet presAssocID="{4958CB3F-9FED-41F8-8393-48A25219B2F0}" presName="linear" presStyleCnt="0">
        <dgm:presLayoutVars>
          <dgm:animLvl val="lvl"/>
          <dgm:resizeHandles val="exact"/>
        </dgm:presLayoutVars>
      </dgm:prSet>
      <dgm:spPr/>
    </dgm:pt>
    <dgm:pt modelId="{71992A3A-B359-4E8C-AE8A-B645AAAED9D3}" type="pres">
      <dgm:prSet presAssocID="{95D3F1C7-7157-4049-BD1D-4D05FC9CDA76}" presName="parentText" presStyleLbl="node1" presStyleIdx="0" presStyleCnt="2">
        <dgm:presLayoutVars>
          <dgm:chMax val="0"/>
          <dgm:bulletEnabled val="1"/>
        </dgm:presLayoutVars>
      </dgm:prSet>
      <dgm:spPr/>
    </dgm:pt>
    <dgm:pt modelId="{4A196C13-84CD-43B7-AF15-618752AB8CCC}" type="pres">
      <dgm:prSet presAssocID="{89BC592B-E97C-4B15-ADE9-C00F782ECF47}" presName="spacer" presStyleCnt="0"/>
      <dgm:spPr/>
    </dgm:pt>
    <dgm:pt modelId="{1317629E-2F01-43B3-88A1-64CB5D0DBF71}" type="pres">
      <dgm:prSet presAssocID="{59209882-47C6-4448-B870-7AD51996BD31}" presName="parentText" presStyleLbl="node1" presStyleIdx="1" presStyleCnt="2">
        <dgm:presLayoutVars>
          <dgm:chMax val="0"/>
          <dgm:bulletEnabled val="1"/>
        </dgm:presLayoutVars>
      </dgm:prSet>
      <dgm:spPr/>
    </dgm:pt>
  </dgm:ptLst>
  <dgm:cxnLst>
    <dgm:cxn modelId="{BE30C412-E418-48F2-80CF-2167A8E259E6}" type="presOf" srcId="{59209882-47C6-4448-B870-7AD51996BD31}" destId="{1317629E-2F01-43B3-88A1-64CB5D0DBF71}" srcOrd="0" destOrd="0" presId="urn:microsoft.com/office/officeart/2005/8/layout/vList2"/>
    <dgm:cxn modelId="{D3DFE045-2967-4FA7-9C65-2436B9A571E8}" type="presOf" srcId="{95D3F1C7-7157-4049-BD1D-4D05FC9CDA76}" destId="{71992A3A-B359-4E8C-AE8A-B645AAAED9D3}" srcOrd="0" destOrd="0" presId="urn:microsoft.com/office/officeart/2005/8/layout/vList2"/>
    <dgm:cxn modelId="{CBC1E06D-43E3-49BD-BB9A-544752EB25B1}" type="presOf" srcId="{4958CB3F-9FED-41F8-8393-48A25219B2F0}" destId="{63137556-9424-4DF0-A6B7-0B5ABA132D9F}" srcOrd="0" destOrd="0" presId="urn:microsoft.com/office/officeart/2005/8/layout/vList2"/>
    <dgm:cxn modelId="{45CF496E-D11E-4934-AE62-8E37AEB878B5}" srcId="{4958CB3F-9FED-41F8-8393-48A25219B2F0}" destId="{59209882-47C6-4448-B870-7AD51996BD31}" srcOrd="1" destOrd="0" parTransId="{1EED6E9B-1A2B-4785-BF28-7474E230DA14}" sibTransId="{8F833A44-3C7D-463C-BEA7-D6B8B184C5F1}"/>
    <dgm:cxn modelId="{4179C4E6-ABCA-4593-9E33-FC61F93972C8}" srcId="{4958CB3F-9FED-41F8-8393-48A25219B2F0}" destId="{95D3F1C7-7157-4049-BD1D-4D05FC9CDA76}" srcOrd="0" destOrd="0" parTransId="{756C3E16-AE09-47BD-8626-8D108F347E9E}" sibTransId="{89BC592B-E97C-4B15-ADE9-C00F782ECF47}"/>
    <dgm:cxn modelId="{097FD0A1-B67E-49A3-BA85-59C8213372C0}" type="presParOf" srcId="{63137556-9424-4DF0-A6B7-0B5ABA132D9F}" destId="{71992A3A-B359-4E8C-AE8A-B645AAAED9D3}" srcOrd="0" destOrd="0" presId="urn:microsoft.com/office/officeart/2005/8/layout/vList2"/>
    <dgm:cxn modelId="{63B6C4CE-2B13-46FF-8AEC-AE69FC85ED1D}" type="presParOf" srcId="{63137556-9424-4DF0-A6B7-0B5ABA132D9F}" destId="{4A196C13-84CD-43B7-AF15-618752AB8CCC}" srcOrd="1" destOrd="0" presId="urn:microsoft.com/office/officeart/2005/8/layout/vList2"/>
    <dgm:cxn modelId="{F6203587-6897-4CB3-94E3-C7974A5FE148}" type="presParOf" srcId="{63137556-9424-4DF0-A6B7-0B5ABA132D9F}" destId="{1317629E-2F01-43B3-88A1-64CB5D0DBF71}"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92A3A-B359-4E8C-AE8A-B645AAAED9D3}">
      <dsp:nvSpPr>
        <dsp:cNvPr id="0" name=""/>
        <dsp:cNvSpPr/>
      </dsp:nvSpPr>
      <dsp:spPr>
        <a:xfrm>
          <a:off x="0" y="370509"/>
          <a:ext cx="5257800" cy="11255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Don’t allow Property Owner to dictate negotiations. (Prioritization mentioned earlier-ignore/go away). Agents should present FMV Offers (In Person/Mailed Certified Explaining Acquisition and Accompanying Documents within 7 to 10 days at the latest). Don’t leave next meeting open ended. Mutually agree on next meeting date/time. </a:t>
          </a:r>
        </a:p>
      </dsp:txBody>
      <dsp:txXfrm>
        <a:off x="54944" y="425453"/>
        <a:ext cx="5147912" cy="1015652"/>
      </dsp:txXfrm>
    </dsp:sp>
    <dsp:sp modelId="{1317629E-2F01-43B3-88A1-64CB5D0DBF71}">
      <dsp:nvSpPr>
        <dsp:cNvPr id="0" name=""/>
        <dsp:cNvSpPr/>
      </dsp:nvSpPr>
      <dsp:spPr>
        <a:xfrm>
          <a:off x="0" y="1533489"/>
          <a:ext cx="5257800" cy="11255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Observe Recommended Acquisition Negotiation Period (45 days). Up to 60 days, possibly. Negotiations are not a hard sell proposition. Main responsibility is to explain the proposed acquisition and project impact to subject parcel. If compensation issue reaches a point of impasse, agree to disagree and submit to Legal.  </a:t>
          </a:r>
        </a:p>
      </dsp:txBody>
      <dsp:txXfrm>
        <a:off x="54944" y="1588433"/>
        <a:ext cx="5147912" cy="1015652"/>
      </dsp:txXfrm>
    </dsp:sp>
    <dsp:sp modelId="{AF618EE4-E01A-4AF2-8D42-4DB870609368}">
      <dsp:nvSpPr>
        <dsp:cNvPr id="0" name=""/>
        <dsp:cNvSpPr/>
      </dsp:nvSpPr>
      <dsp:spPr>
        <a:xfrm>
          <a:off x="0" y="2696469"/>
          <a:ext cx="5257800" cy="112554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Once agreements have been reached. Process and Submit Payment Packets immediately. (Preferred 3 days at the Latest).</a:t>
          </a:r>
        </a:p>
      </dsp:txBody>
      <dsp:txXfrm>
        <a:off x="54944" y="2751413"/>
        <a:ext cx="5147912" cy="1015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92A3A-B359-4E8C-AE8A-B645AAAED9D3}">
      <dsp:nvSpPr>
        <dsp:cNvPr id="0" name=""/>
        <dsp:cNvSpPr/>
      </dsp:nvSpPr>
      <dsp:spPr>
        <a:xfrm>
          <a:off x="0" y="258106"/>
          <a:ext cx="5257800" cy="20007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Begin Coordinating the Closing As Soon As Possible, especially involving Partial Releases, if applicable. Have Discussions with Legal and Lending Institutions. Establish a Consistent Contact and Number from the Lender and Confirm Requirements in Getting the Releases. If Release terms or time become problematic, discuss with Central Office to determine course of action (Risk Assessment or Legal). 45 to 60 days at most.</a:t>
          </a:r>
        </a:p>
      </dsp:txBody>
      <dsp:txXfrm>
        <a:off x="97666" y="355772"/>
        <a:ext cx="5062468" cy="1805368"/>
      </dsp:txXfrm>
    </dsp:sp>
    <dsp:sp modelId="{1317629E-2F01-43B3-88A1-64CB5D0DBF71}">
      <dsp:nvSpPr>
        <dsp:cNvPr id="0" name=""/>
        <dsp:cNvSpPr/>
      </dsp:nvSpPr>
      <dsp:spPr>
        <a:xfrm>
          <a:off x="0" y="2302007"/>
          <a:ext cx="5257800" cy="20007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Make sure legal actions are filed within the recommended 35 days of the Attorney assignment – Supervisor or Project Manager. Don’t allow the Attorney to further negotiate the parcel. File the suit immediately, attain the necessary IOJ and Right of Entry. </a:t>
          </a:r>
        </a:p>
      </dsp:txBody>
      <dsp:txXfrm>
        <a:off x="97666" y="2399673"/>
        <a:ext cx="5062468" cy="18053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6DC4D-EEC3-5951-3BF2-13D797C0C94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A90462-EF0A-5EB1-CC9E-DC232E139E1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CF6312-9A84-455B-0C02-827DD2758CCC}"/>
              </a:ext>
            </a:extLst>
          </p:cNvPr>
          <p:cNvSpPr>
            <a:spLocks noGrp="1"/>
          </p:cNvSpPr>
          <p:nvPr>
            <p:ph type="dt" sz="half" idx="10"/>
          </p:nvPr>
        </p:nvSpPr>
        <p:spPr>
          <a:xfrm>
            <a:off x="838200" y="6356350"/>
            <a:ext cx="2743200" cy="365125"/>
          </a:xfrm>
          <a:prstGeom prst="rect">
            <a:avLst/>
          </a:prstGeom>
        </p:spPr>
        <p:txBody>
          <a:bodyPr/>
          <a:lstStyle/>
          <a:p>
            <a:fld id="{EDE16505-5D48-4DAC-A062-4C566C7A7439}" type="datetimeFigureOut">
              <a:rPr lang="en-US" smtClean="0"/>
              <a:t>8/19/2025</a:t>
            </a:fld>
            <a:endParaRPr lang="en-US"/>
          </a:p>
        </p:txBody>
      </p:sp>
      <p:sp>
        <p:nvSpPr>
          <p:cNvPr id="5" name="Footer Placeholder 4">
            <a:extLst>
              <a:ext uri="{FF2B5EF4-FFF2-40B4-BE49-F238E27FC236}">
                <a16:creationId xmlns:a16="http://schemas.microsoft.com/office/drawing/2014/main" id="{9532B924-B4AB-7D44-FF49-258E8BCF2A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F25DA28-1518-0DD5-F133-1AA18D019A3F}"/>
              </a:ext>
            </a:extLst>
          </p:cNvPr>
          <p:cNvSpPr>
            <a:spLocks noGrp="1"/>
          </p:cNvSpPr>
          <p:nvPr>
            <p:ph type="sldNum" sz="quarter" idx="12"/>
          </p:nvPr>
        </p:nvSpPr>
        <p:spPr>
          <a:xfrm>
            <a:off x="8610600" y="6356350"/>
            <a:ext cx="2743200" cy="365125"/>
          </a:xfrm>
          <a:prstGeom prst="rect">
            <a:avLst/>
          </a:prstGeom>
        </p:spPr>
        <p:txBody>
          <a:bodyPr/>
          <a:lstStyle/>
          <a:p>
            <a:fld id="{BF6E19B8-5DFA-459A-83AF-496F7B0F1ADC}" type="slidenum">
              <a:rPr lang="en-US" smtClean="0"/>
              <a:t>‹#›</a:t>
            </a:fld>
            <a:endParaRPr lang="en-US"/>
          </a:p>
        </p:txBody>
      </p:sp>
    </p:spTree>
    <p:extLst>
      <p:ext uri="{BB962C8B-B14F-4D97-AF65-F5344CB8AC3E}">
        <p14:creationId xmlns:p14="http://schemas.microsoft.com/office/powerpoint/2010/main" val="2953397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F9FC8-680B-49FE-31A6-D3F7D1E5703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DCECC-FC3E-ED17-A4C5-FFE703ABA88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31D49-53D1-DAEF-2424-7532B18207B0}"/>
              </a:ext>
            </a:extLst>
          </p:cNvPr>
          <p:cNvSpPr>
            <a:spLocks noGrp="1"/>
          </p:cNvSpPr>
          <p:nvPr>
            <p:ph type="dt" sz="half" idx="10"/>
          </p:nvPr>
        </p:nvSpPr>
        <p:spPr>
          <a:xfrm>
            <a:off x="838200" y="6356350"/>
            <a:ext cx="2743200" cy="365125"/>
          </a:xfrm>
          <a:prstGeom prst="rect">
            <a:avLst/>
          </a:prstGeom>
        </p:spPr>
        <p:txBody>
          <a:bodyPr/>
          <a:lstStyle/>
          <a:p>
            <a:fld id="{EDE16505-5D48-4DAC-A062-4C566C7A7439}" type="datetimeFigureOut">
              <a:rPr lang="en-US" smtClean="0"/>
              <a:t>8/19/2025</a:t>
            </a:fld>
            <a:endParaRPr lang="en-US"/>
          </a:p>
        </p:txBody>
      </p:sp>
      <p:sp>
        <p:nvSpPr>
          <p:cNvPr id="5" name="Footer Placeholder 4">
            <a:extLst>
              <a:ext uri="{FF2B5EF4-FFF2-40B4-BE49-F238E27FC236}">
                <a16:creationId xmlns:a16="http://schemas.microsoft.com/office/drawing/2014/main" id="{FA5DF13D-DFE4-10AF-0677-091532CB69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D58E5E-3D5A-1118-2973-1445A73D263D}"/>
              </a:ext>
            </a:extLst>
          </p:cNvPr>
          <p:cNvSpPr>
            <a:spLocks noGrp="1"/>
          </p:cNvSpPr>
          <p:nvPr>
            <p:ph type="sldNum" sz="quarter" idx="12"/>
          </p:nvPr>
        </p:nvSpPr>
        <p:spPr>
          <a:xfrm>
            <a:off x="8610600" y="6356350"/>
            <a:ext cx="2743200" cy="365125"/>
          </a:xfrm>
          <a:prstGeom prst="rect">
            <a:avLst/>
          </a:prstGeom>
        </p:spPr>
        <p:txBody>
          <a:bodyPr/>
          <a:lstStyle/>
          <a:p>
            <a:fld id="{BF6E19B8-5DFA-459A-83AF-496F7B0F1ADC}" type="slidenum">
              <a:rPr lang="en-US" smtClean="0"/>
              <a:t>‹#›</a:t>
            </a:fld>
            <a:endParaRPr lang="en-US"/>
          </a:p>
        </p:txBody>
      </p:sp>
    </p:spTree>
    <p:extLst>
      <p:ext uri="{BB962C8B-B14F-4D97-AF65-F5344CB8AC3E}">
        <p14:creationId xmlns:p14="http://schemas.microsoft.com/office/powerpoint/2010/main" val="2818667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95B855-D1F6-82A9-4F8D-5E6DFA8D3FF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F706DF-980E-E00F-C5F9-15A5119922F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9CDA9-56B4-B170-4874-0CE6694723F5}"/>
              </a:ext>
            </a:extLst>
          </p:cNvPr>
          <p:cNvSpPr>
            <a:spLocks noGrp="1"/>
          </p:cNvSpPr>
          <p:nvPr>
            <p:ph type="dt" sz="half" idx="10"/>
          </p:nvPr>
        </p:nvSpPr>
        <p:spPr>
          <a:xfrm>
            <a:off x="838200" y="6356350"/>
            <a:ext cx="2743200" cy="365125"/>
          </a:xfrm>
          <a:prstGeom prst="rect">
            <a:avLst/>
          </a:prstGeom>
        </p:spPr>
        <p:txBody>
          <a:bodyPr/>
          <a:lstStyle/>
          <a:p>
            <a:fld id="{EDE16505-5D48-4DAC-A062-4C566C7A7439}" type="datetimeFigureOut">
              <a:rPr lang="en-US" smtClean="0"/>
              <a:t>8/19/2025</a:t>
            </a:fld>
            <a:endParaRPr lang="en-US"/>
          </a:p>
        </p:txBody>
      </p:sp>
      <p:sp>
        <p:nvSpPr>
          <p:cNvPr id="5" name="Footer Placeholder 4">
            <a:extLst>
              <a:ext uri="{FF2B5EF4-FFF2-40B4-BE49-F238E27FC236}">
                <a16:creationId xmlns:a16="http://schemas.microsoft.com/office/drawing/2014/main" id="{D54403EC-798A-267C-BAEC-D6813F8562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BC42783-39DE-B443-332C-E2C1EFDBF8E8}"/>
              </a:ext>
            </a:extLst>
          </p:cNvPr>
          <p:cNvSpPr>
            <a:spLocks noGrp="1"/>
          </p:cNvSpPr>
          <p:nvPr>
            <p:ph type="sldNum" sz="quarter" idx="12"/>
          </p:nvPr>
        </p:nvSpPr>
        <p:spPr>
          <a:xfrm>
            <a:off x="8610600" y="6356350"/>
            <a:ext cx="2743200" cy="365125"/>
          </a:xfrm>
          <a:prstGeom prst="rect">
            <a:avLst/>
          </a:prstGeom>
        </p:spPr>
        <p:txBody>
          <a:bodyPr/>
          <a:lstStyle/>
          <a:p>
            <a:fld id="{BF6E19B8-5DFA-459A-83AF-496F7B0F1ADC}" type="slidenum">
              <a:rPr lang="en-US" smtClean="0"/>
              <a:t>‹#›</a:t>
            </a:fld>
            <a:endParaRPr lang="en-US"/>
          </a:p>
        </p:txBody>
      </p:sp>
    </p:spTree>
    <p:extLst>
      <p:ext uri="{BB962C8B-B14F-4D97-AF65-F5344CB8AC3E}">
        <p14:creationId xmlns:p14="http://schemas.microsoft.com/office/powerpoint/2010/main" val="299030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7C75F-1BDF-4700-7E8D-7B1153FE4F1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1D5D217-0FD1-C41C-618B-35731113726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61954A-515D-9A8C-6D7F-FE07F61F1618}"/>
              </a:ext>
            </a:extLst>
          </p:cNvPr>
          <p:cNvSpPr>
            <a:spLocks noGrp="1"/>
          </p:cNvSpPr>
          <p:nvPr>
            <p:ph type="dt" sz="half" idx="10"/>
          </p:nvPr>
        </p:nvSpPr>
        <p:spPr>
          <a:xfrm>
            <a:off x="838200" y="6356350"/>
            <a:ext cx="2743200" cy="365125"/>
          </a:xfrm>
          <a:prstGeom prst="rect">
            <a:avLst/>
          </a:prstGeom>
        </p:spPr>
        <p:txBody>
          <a:bodyPr/>
          <a:lstStyle/>
          <a:p>
            <a:fld id="{EDE16505-5D48-4DAC-A062-4C566C7A7439}" type="datetimeFigureOut">
              <a:rPr lang="en-US" smtClean="0"/>
              <a:t>8/19/2025</a:t>
            </a:fld>
            <a:endParaRPr lang="en-US"/>
          </a:p>
        </p:txBody>
      </p:sp>
      <p:sp>
        <p:nvSpPr>
          <p:cNvPr id="5" name="Footer Placeholder 4">
            <a:extLst>
              <a:ext uri="{FF2B5EF4-FFF2-40B4-BE49-F238E27FC236}">
                <a16:creationId xmlns:a16="http://schemas.microsoft.com/office/drawing/2014/main" id="{F1A6C67F-4652-928D-47AE-F8B43223AB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9A1B67-EE61-BF11-9BD2-43FCAF83DFD1}"/>
              </a:ext>
            </a:extLst>
          </p:cNvPr>
          <p:cNvSpPr>
            <a:spLocks noGrp="1"/>
          </p:cNvSpPr>
          <p:nvPr>
            <p:ph type="sldNum" sz="quarter" idx="12"/>
          </p:nvPr>
        </p:nvSpPr>
        <p:spPr>
          <a:xfrm>
            <a:off x="8610600" y="6356350"/>
            <a:ext cx="2743200" cy="365125"/>
          </a:xfrm>
          <a:prstGeom prst="rect">
            <a:avLst/>
          </a:prstGeom>
        </p:spPr>
        <p:txBody>
          <a:bodyPr/>
          <a:lstStyle/>
          <a:p>
            <a:fld id="{BF6E19B8-5DFA-459A-83AF-496F7B0F1ADC}" type="slidenum">
              <a:rPr lang="en-US" smtClean="0"/>
              <a:t>‹#›</a:t>
            </a:fld>
            <a:endParaRPr lang="en-US"/>
          </a:p>
        </p:txBody>
      </p:sp>
    </p:spTree>
    <p:extLst>
      <p:ext uri="{BB962C8B-B14F-4D97-AF65-F5344CB8AC3E}">
        <p14:creationId xmlns:p14="http://schemas.microsoft.com/office/powerpoint/2010/main" val="3216180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872C0-BEE9-E00C-DB27-2A3BDB42070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D52E4F-46A9-3A62-5E66-C8B78CF834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038EAF-0DAB-A679-52CB-5848520EE8A3}"/>
              </a:ext>
            </a:extLst>
          </p:cNvPr>
          <p:cNvSpPr>
            <a:spLocks noGrp="1"/>
          </p:cNvSpPr>
          <p:nvPr>
            <p:ph type="dt" sz="half" idx="10"/>
          </p:nvPr>
        </p:nvSpPr>
        <p:spPr>
          <a:xfrm>
            <a:off x="838200" y="6356350"/>
            <a:ext cx="2743200" cy="365125"/>
          </a:xfrm>
          <a:prstGeom prst="rect">
            <a:avLst/>
          </a:prstGeom>
        </p:spPr>
        <p:txBody>
          <a:bodyPr/>
          <a:lstStyle/>
          <a:p>
            <a:fld id="{EDE16505-5D48-4DAC-A062-4C566C7A7439}" type="datetimeFigureOut">
              <a:rPr lang="en-US" smtClean="0"/>
              <a:t>8/19/2025</a:t>
            </a:fld>
            <a:endParaRPr lang="en-US"/>
          </a:p>
        </p:txBody>
      </p:sp>
      <p:sp>
        <p:nvSpPr>
          <p:cNvPr id="5" name="Footer Placeholder 4">
            <a:extLst>
              <a:ext uri="{FF2B5EF4-FFF2-40B4-BE49-F238E27FC236}">
                <a16:creationId xmlns:a16="http://schemas.microsoft.com/office/drawing/2014/main" id="{C9AF155A-5ABB-904E-288A-D76A20622B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C71777-B27E-7259-31EB-E5C03F70663F}"/>
              </a:ext>
            </a:extLst>
          </p:cNvPr>
          <p:cNvSpPr>
            <a:spLocks noGrp="1"/>
          </p:cNvSpPr>
          <p:nvPr>
            <p:ph type="sldNum" sz="quarter" idx="12"/>
          </p:nvPr>
        </p:nvSpPr>
        <p:spPr>
          <a:xfrm>
            <a:off x="8610600" y="6356350"/>
            <a:ext cx="2743200" cy="365125"/>
          </a:xfrm>
          <a:prstGeom prst="rect">
            <a:avLst/>
          </a:prstGeom>
        </p:spPr>
        <p:txBody>
          <a:bodyPr/>
          <a:lstStyle/>
          <a:p>
            <a:fld id="{BF6E19B8-5DFA-459A-83AF-496F7B0F1ADC}" type="slidenum">
              <a:rPr lang="en-US" smtClean="0"/>
              <a:t>‹#›</a:t>
            </a:fld>
            <a:endParaRPr lang="en-US"/>
          </a:p>
        </p:txBody>
      </p:sp>
    </p:spTree>
    <p:extLst>
      <p:ext uri="{BB962C8B-B14F-4D97-AF65-F5344CB8AC3E}">
        <p14:creationId xmlns:p14="http://schemas.microsoft.com/office/powerpoint/2010/main" val="2769682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56DEA-DD84-317E-9241-DAFF0BDBE4E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6124C41-076D-C8E0-C11B-249981572F5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C78FB0-3561-E169-057B-20614E1EFF6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28F315-6DFA-E0A5-EBED-5EF4F18BD944}"/>
              </a:ext>
            </a:extLst>
          </p:cNvPr>
          <p:cNvSpPr>
            <a:spLocks noGrp="1"/>
          </p:cNvSpPr>
          <p:nvPr>
            <p:ph type="dt" sz="half" idx="10"/>
          </p:nvPr>
        </p:nvSpPr>
        <p:spPr>
          <a:xfrm>
            <a:off x="838200" y="6356350"/>
            <a:ext cx="2743200" cy="365125"/>
          </a:xfrm>
          <a:prstGeom prst="rect">
            <a:avLst/>
          </a:prstGeom>
        </p:spPr>
        <p:txBody>
          <a:bodyPr/>
          <a:lstStyle/>
          <a:p>
            <a:fld id="{EDE16505-5D48-4DAC-A062-4C566C7A7439}" type="datetimeFigureOut">
              <a:rPr lang="en-US" smtClean="0"/>
              <a:t>8/19/2025</a:t>
            </a:fld>
            <a:endParaRPr lang="en-US"/>
          </a:p>
        </p:txBody>
      </p:sp>
      <p:sp>
        <p:nvSpPr>
          <p:cNvPr id="6" name="Footer Placeholder 5">
            <a:extLst>
              <a:ext uri="{FF2B5EF4-FFF2-40B4-BE49-F238E27FC236}">
                <a16:creationId xmlns:a16="http://schemas.microsoft.com/office/drawing/2014/main" id="{73EF715C-6391-6F37-6F4E-B3AFDFF83C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C659DAD-42F9-EBCA-E0BA-0AA01F5330B7}"/>
              </a:ext>
            </a:extLst>
          </p:cNvPr>
          <p:cNvSpPr>
            <a:spLocks noGrp="1"/>
          </p:cNvSpPr>
          <p:nvPr>
            <p:ph type="sldNum" sz="quarter" idx="12"/>
          </p:nvPr>
        </p:nvSpPr>
        <p:spPr>
          <a:xfrm>
            <a:off x="8610600" y="6356350"/>
            <a:ext cx="2743200" cy="365125"/>
          </a:xfrm>
          <a:prstGeom prst="rect">
            <a:avLst/>
          </a:prstGeom>
        </p:spPr>
        <p:txBody>
          <a:bodyPr/>
          <a:lstStyle/>
          <a:p>
            <a:fld id="{BF6E19B8-5DFA-459A-83AF-496F7B0F1ADC}" type="slidenum">
              <a:rPr lang="en-US" smtClean="0"/>
              <a:t>‹#›</a:t>
            </a:fld>
            <a:endParaRPr lang="en-US"/>
          </a:p>
        </p:txBody>
      </p:sp>
    </p:spTree>
    <p:extLst>
      <p:ext uri="{BB962C8B-B14F-4D97-AF65-F5344CB8AC3E}">
        <p14:creationId xmlns:p14="http://schemas.microsoft.com/office/powerpoint/2010/main" val="939840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38603-6A0F-FF79-DB84-BA265F43E04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0B5534C-5CC7-959E-F99A-B823CE242AA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EB9893-B412-CA08-D310-817DF28DE20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604809-5875-4C71-2CAC-322C43ECBBB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63F9BF-072A-B740-9B19-DC8E4640E4D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6A58F3-171F-F309-501F-4A150E331A9A}"/>
              </a:ext>
            </a:extLst>
          </p:cNvPr>
          <p:cNvSpPr>
            <a:spLocks noGrp="1"/>
          </p:cNvSpPr>
          <p:nvPr>
            <p:ph type="dt" sz="half" idx="10"/>
          </p:nvPr>
        </p:nvSpPr>
        <p:spPr>
          <a:xfrm>
            <a:off x="838200" y="6356350"/>
            <a:ext cx="2743200" cy="365125"/>
          </a:xfrm>
          <a:prstGeom prst="rect">
            <a:avLst/>
          </a:prstGeom>
        </p:spPr>
        <p:txBody>
          <a:bodyPr/>
          <a:lstStyle/>
          <a:p>
            <a:fld id="{EDE16505-5D48-4DAC-A062-4C566C7A7439}" type="datetimeFigureOut">
              <a:rPr lang="en-US" smtClean="0"/>
              <a:t>8/19/2025</a:t>
            </a:fld>
            <a:endParaRPr lang="en-US"/>
          </a:p>
        </p:txBody>
      </p:sp>
      <p:sp>
        <p:nvSpPr>
          <p:cNvPr id="8" name="Footer Placeholder 7">
            <a:extLst>
              <a:ext uri="{FF2B5EF4-FFF2-40B4-BE49-F238E27FC236}">
                <a16:creationId xmlns:a16="http://schemas.microsoft.com/office/drawing/2014/main" id="{5277E96C-DEDF-CC6B-59E7-CAA3F3A53F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3E94A27-BF3F-AAA4-EB5C-4BE7D6C27DFB}"/>
              </a:ext>
            </a:extLst>
          </p:cNvPr>
          <p:cNvSpPr>
            <a:spLocks noGrp="1"/>
          </p:cNvSpPr>
          <p:nvPr>
            <p:ph type="sldNum" sz="quarter" idx="12"/>
          </p:nvPr>
        </p:nvSpPr>
        <p:spPr>
          <a:xfrm>
            <a:off x="8610600" y="6356350"/>
            <a:ext cx="2743200" cy="365125"/>
          </a:xfrm>
          <a:prstGeom prst="rect">
            <a:avLst/>
          </a:prstGeom>
        </p:spPr>
        <p:txBody>
          <a:bodyPr/>
          <a:lstStyle/>
          <a:p>
            <a:fld id="{BF6E19B8-5DFA-459A-83AF-496F7B0F1ADC}" type="slidenum">
              <a:rPr lang="en-US" smtClean="0"/>
              <a:t>‹#›</a:t>
            </a:fld>
            <a:endParaRPr lang="en-US"/>
          </a:p>
        </p:txBody>
      </p:sp>
    </p:spTree>
    <p:extLst>
      <p:ext uri="{BB962C8B-B14F-4D97-AF65-F5344CB8AC3E}">
        <p14:creationId xmlns:p14="http://schemas.microsoft.com/office/powerpoint/2010/main" val="3412174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C0221-3118-42E8-5E47-213573C5F22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079D69A-0D42-0599-FFEA-97E14413CAF3}"/>
              </a:ext>
            </a:extLst>
          </p:cNvPr>
          <p:cNvSpPr>
            <a:spLocks noGrp="1"/>
          </p:cNvSpPr>
          <p:nvPr>
            <p:ph type="dt" sz="half" idx="10"/>
          </p:nvPr>
        </p:nvSpPr>
        <p:spPr>
          <a:xfrm>
            <a:off x="838200" y="6356350"/>
            <a:ext cx="2743200" cy="365125"/>
          </a:xfrm>
          <a:prstGeom prst="rect">
            <a:avLst/>
          </a:prstGeom>
        </p:spPr>
        <p:txBody>
          <a:bodyPr/>
          <a:lstStyle/>
          <a:p>
            <a:fld id="{EDE16505-5D48-4DAC-A062-4C566C7A7439}" type="datetimeFigureOut">
              <a:rPr lang="en-US" smtClean="0"/>
              <a:t>8/19/2025</a:t>
            </a:fld>
            <a:endParaRPr lang="en-US"/>
          </a:p>
        </p:txBody>
      </p:sp>
      <p:sp>
        <p:nvSpPr>
          <p:cNvPr id="4" name="Footer Placeholder 3">
            <a:extLst>
              <a:ext uri="{FF2B5EF4-FFF2-40B4-BE49-F238E27FC236}">
                <a16:creationId xmlns:a16="http://schemas.microsoft.com/office/drawing/2014/main" id="{F7C2E301-A26E-5726-04C8-C75ECBCA53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094300F-B2B5-9197-29EB-7EF17F4F9B29}"/>
              </a:ext>
            </a:extLst>
          </p:cNvPr>
          <p:cNvSpPr>
            <a:spLocks noGrp="1"/>
          </p:cNvSpPr>
          <p:nvPr>
            <p:ph type="sldNum" sz="quarter" idx="12"/>
          </p:nvPr>
        </p:nvSpPr>
        <p:spPr>
          <a:xfrm>
            <a:off x="8610600" y="6356350"/>
            <a:ext cx="2743200" cy="365125"/>
          </a:xfrm>
          <a:prstGeom prst="rect">
            <a:avLst/>
          </a:prstGeom>
        </p:spPr>
        <p:txBody>
          <a:bodyPr/>
          <a:lstStyle/>
          <a:p>
            <a:fld id="{BF6E19B8-5DFA-459A-83AF-496F7B0F1ADC}" type="slidenum">
              <a:rPr lang="en-US" smtClean="0"/>
              <a:t>‹#›</a:t>
            </a:fld>
            <a:endParaRPr lang="en-US"/>
          </a:p>
        </p:txBody>
      </p:sp>
    </p:spTree>
    <p:extLst>
      <p:ext uri="{BB962C8B-B14F-4D97-AF65-F5344CB8AC3E}">
        <p14:creationId xmlns:p14="http://schemas.microsoft.com/office/powerpoint/2010/main" val="2506036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F583D6-B95E-3530-A1A8-192B3739EC57}"/>
              </a:ext>
            </a:extLst>
          </p:cNvPr>
          <p:cNvSpPr>
            <a:spLocks noGrp="1"/>
          </p:cNvSpPr>
          <p:nvPr>
            <p:ph type="dt" sz="half" idx="10"/>
          </p:nvPr>
        </p:nvSpPr>
        <p:spPr>
          <a:xfrm>
            <a:off x="838200" y="6356350"/>
            <a:ext cx="2743200" cy="365125"/>
          </a:xfrm>
          <a:prstGeom prst="rect">
            <a:avLst/>
          </a:prstGeom>
        </p:spPr>
        <p:txBody>
          <a:bodyPr/>
          <a:lstStyle/>
          <a:p>
            <a:fld id="{EDE16505-5D48-4DAC-A062-4C566C7A7439}" type="datetimeFigureOut">
              <a:rPr lang="en-US" smtClean="0"/>
              <a:t>8/19/2025</a:t>
            </a:fld>
            <a:endParaRPr lang="en-US"/>
          </a:p>
        </p:txBody>
      </p:sp>
      <p:sp>
        <p:nvSpPr>
          <p:cNvPr id="3" name="Footer Placeholder 2">
            <a:extLst>
              <a:ext uri="{FF2B5EF4-FFF2-40B4-BE49-F238E27FC236}">
                <a16:creationId xmlns:a16="http://schemas.microsoft.com/office/drawing/2014/main" id="{46B9D310-5398-79C1-C8C6-94F3F7414E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DFF7B81-9B8D-B8CD-951E-F2DBC4D6EFE1}"/>
              </a:ext>
            </a:extLst>
          </p:cNvPr>
          <p:cNvSpPr>
            <a:spLocks noGrp="1"/>
          </p:cNvSpPr>
          <p:nvPr>
            <p:ph type="sldNum" sz="quarter" idx="12"/>
          </p:nvPr>
        </p:nvSpPr>
        <p:spPr>
          <a:xfrm>
            <a:off x="8610600" y="6356350"/>
            <a:ext cx="2743200" cy="365125"/>
          </a:xfrm>
          <a:prstGeom prst="rect">
            <a:avLst/>
          </a:prstGeom>
        </p:spPr>
        <p:txBody>
          <a:bodyPr/>
          <a:lstStyle/>
          <a:p>
            <a:fld id="{BF6E19B8-5DFA-459A-83AF-496F7B0F1ADC}" type="slidenum">
              <a:rPr lang="en-US" smtClean="0"/>
              <a:t>‹#›</a:t>
            </a:fld>
            <a:endParaRPr lang="en-US"/>
          </a:p>
        </p:txBody>
      </p:sp>
    </p:spTree>
    <p:extLst>
      <p:ext uri="{BB962C8B-B14F-4D97-AF65-F5344CB8AC3E}">
        <p14:creationId xmlns:p14="http://schemas.microsoft.com/office/powerpoint/2010/main" val="224372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3416C-2F22-1206-1962-41D21881AB7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E94AA0-4276-BC5A-1FF8-3B7C8317722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183BFD-3A2E-BC08-1626-13BA6A10A3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579AA7-C4C2-6423-066F-F04D4246CC77}"/>
              </a:ext>
            </a:extLst>
          </p:cNvPr>
          <p:cNvSpPr>
            <a:spLocks noGrp="1"/>
          </p:cNvSpPr>
          <p:nvPr>
            <p:ph type="dt" sz="half" idx="10"/>
          </p:nvPr>
        </p:nvSpPr>
        <p:spPr>
          <a:xfrm>
            <a:off x="838200" y="6356350"/>
            <a:ext cx="2743200" cy="365125"/>
          </a:xfrm>
          <a:prstGeom prst="rect">
            <a:avLst/>
          </a:prstGeom>
        </p:spPr>
        <p:txBody>
          <a:bodyPr/>
          <a:lstStyle/>
          <a:p>
            <a:fld id="{EDE16505-5D48-4DAC-A062-4C566C7A7439}" type="datetimeFigureOut">
              <a:rPr lang="en-US" smtClean="0"/>
              <a:t>8/19/2025</a:t>
            </a:fld>
            <a:endParaRPr lang="en-US"/>
          </a:p>
        </p:txBody>
      </p:sp>
      <p:sp>
        <p:nvSpPr>
          <p:cNvPr id="6" name="Footer Placeholder 5">
            <a:extLst>
              <a:ext uri="{FF2B5EF4-FFF2-40B4-BE49-F238E27FC236}">
                <a16:creationId xmlns:a16="http://schemas.microsoft.com/office/drawing/2014/main" id="{E979366E-D6B9-38CD-8C0E-A416BE144E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9B992A4-93EE-7382-7D7C-C72873A50757}"/>
              </a:ext>
            </a:extLst>
          </p:cNvPr>
          <p:cNvSpPr>
            <a:spLocks noGrp="1"/>
          </p:cNvSpPr>
          <p:nvPr>
            <p:ph type="sldNum" sz="quarter" idx="12"/>
          </p:nvPr>
        </p:nvSpPr>
        <p:spPr>
          <a:xfrm>
            <a:off x="8610600" y="6356350"/>
            <a:ext cx="2743200" cy="365125"/>
          </a:xfrm>
          <a:prstGeom prst="rect">
            <a:avLst/>
          </a:prstGeom>
        </p:spPr>
        <p:txBody>
          <a:bodyPr/>
          <a:lstStyle/>
          <a:p>
            <a:fld id="{BF6E19B8-5DFA-459A-83AF-496F7B0F1ADC}" type="slidenum">
              <a:rPr lang="en-US" smtClean="0"/>
              <a:t>‹#›</a:t>
            </a:fld>
            <a:endParaRPr lang="en-US"/>
          </a:p>
        </p:txBody>
      </p:sp>
    </p:spTree>
    <p:extLst>
      <p:ext uri="{BB962C8B-B14F-4D97-AF65-F5344CB8AC3E}">
        <p14:creationId xmlns:p14="http://schemas.microsoft.com/office/powerpoint/2010/main" val="3362045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2FA5-D92B-2897-E277-F159523C8FF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F1E864-9614-C5A7-DFBF-EC92AF60F7C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0124132-E5A7-6DE1-203E-78AF3D554CB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60C0D9-8694-FB47-CBA9-EA371BF08A9F}"/>
              </a:ext>
            </a:extLst>
          </p:cNvPr>
          <p:cNvSpPr>
            <a:spLocks noGrp="1"/>
          </p:cNvSpPr>
          <p:nvPr>
            <p:ph type="dt" sz="half" idx="10"/>
          </p:nvPr>
        </p:nvSpPr>
        <p:spPr>
          <a:xfrm>
            <a:off x="838200" y="6356350"/>
            <a:ext cx="2743200" cy="365125"/>
          </a:xfrm>
          <a:prstGeom prst="rect">
            <a:avLst/>
          </a:prstGeom>
        </p:spPr>
        <p:txBody>
          <a:bodyPr/>
          <a:lstStyle/>
          <a:p>
            <a:fld id="{EDE16505-5D48-4DAC-A062-4C566C7A7439}" type="datetimeFigureOut">
              <a:rPr lang="en-US" smtClean="0"/>
              <a:t>8/19/2025</a:t>
            </a:fld>
            <a:endParaRPr lang="en-US"/>
          </a:p>
        </p:txBody>
      </p:sp>
      <p:sp>
        <p:nvSpPr>
          <p:cNvPr id="6" name="Footer Placeholder 5">
            <a:extLst>
              <a:ext uri="{FF2B5EF4-FFF2-40B4-BE49-F238E27FC236}">
                <a16:creationId xmlns:a16="http://schemas.microsoft.com/office/drawing/2014/main" id="{5249BE93-6E08-A738-37B1-8F05943A53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91BE364-8469-F0AB-8BD6-89D942E4C847}"/>
              </a:ext>
            </a:extLst>
          </p:cNvPr>
          <p:cNvSpPr>
            <a:spLocks noGrp="1"/>
          </p:cNvSpPr>
          <p:nvPr>
            <p:ph type="sldNum" sz="quarter" idx="12"/>
          </p:nvPr>
        </p:nvSpPr>
        <p:spPr>
          <a:xfrm>
            <a:off x="8610600" y="6356350"/>
            <a:ext cx="2743200" cy="365125"/>
          </a:xfrm>
          <a:prstGeom prst="rect">
            <a:avLst/>
          </a:prstGeom>
        </p:spPr>
        <p:txBody>
          <a:bodyPr/>
          <a:lstStyle/>
          <a:p>
            <a:fld id="{BF6E19B8-5DFA-459A-83AF-496F7B0F1ADC}" type="slidenum">
              <a:rPr lang="en-US" smtClean="0"/>
              <a:t>‹#›</a:t>
            </a:fld>
            <a:endParaRPr lang="en-US"/>
          </a:p>
        </p:txBody>
      </p:sp>
    </p:spTree>
    <p:extLst>
      <p:ext uri="{BB962C8B-B14F-4D97-AF65-F5344CB8AC3E}">
        <p14:creationId xmlns:p14="http://schemas.microsoft.com/office/powerpoint/2010/main" val="1537341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950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sv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sv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B31253-9256-61AF-450D-C0DB10214DF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 t="4445" r="1727"/>
          <a:stretch/>
        </p:blipFill>
        <p:spPr>
          <a:xfrm>
            <a:off x="-1" y="0"/>
            <a:ext cx="3941379" cy="6858000"/>
          </a:xfrm>
          <a:prstGeom prst="rect">
            <a:avLst/>
          </a:prstGeom>
        </p:spPr>
      </p:pic>
      <p:pic>
        <p:nvPicPr>
          <p:cNvPr id="7" name="Picture 6">
            <a:extLst>
              <a:ext uri="{FF2B5EF4-FFF2-40B4-BE49-F238E27FC236}">
                <a16:creationId xmlns:a16="http://schemas.microsoft.com/office/drawing/2014/main" id="{EFD2C696-D43E-EA37-E2A0-6154A05194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621" y="4403688"/>
            <a:ext cx="2161248" cy="2309591"/>
          </a:xfrm>
          <a:prstGeom prst="rect">
            <a:avLst/>
          </a:prstGeom>
        </p:spPr>
      </p:pic>
      <p:sp>
        <p:nvSpPr>
          <p:cNvPr id="3" name="TextBox 2">
            <a:extLst>
              <a:ext uri="{FF2B5EF4-FFF2-40B4-BE49-F238E27FC236}">
                <a16:creationId xmlns:a16="http://schemas.microsoft.com/office/drawing/2014/main" id="{C186199E-24FF-BA73-5934-BE28571F3385}"/>
              </a:ext>
            </a:extLst>
          </p:cNvPr>
          <p:cNvSpPr txBox="1"/>
          <p:nvPr/>
        </p:nvSpPr>
        <p:spPr>
          <a:xfrm>
            <a:off x="4368800" y="1192368"/>
            <a:ext cx="6096000" cy="4708981"/>
          </a:xfrm>
          <a:prstGeom prst="rect">
            <a:avLst/>
          </a:prstGeom>
          <a:noFill/>
        </p:spPr>
        <p:txBody>
          <a:bodyPr wrap="square">
            <a:spAutoFit/>
          </a:bodyPr>
          <a:lstStyle/>
          <a:p>
            <a:pPr algn="ctr"/>
            <a:r>
              <a:rPr lang="en-US" sz="5000" b="1" dirty="0">
                <a:effectLst/>
                <a:latin typeface="Aptos ExtraBold" panose="020F0502020204030204" pitchFamily="34" charset="0"/>
                <a:ea typeface="Aptos" panose="020B0004020202020204" pitchFamily="34" charset="0"/>
                <a:cs typeface="Aptos" panose="020B0004020202020204" pitchFamily="34" charset="0"/>
              </a:rPr>
              <a:t>The Art of Effective Communication During the Right of Way Phase</a:t>
            </a:r>
          </a:p>
          <a:p>
            <a:pPr algn="ctr"/>
            <a:endParaRPr lang="en-US" sz="5000" b="1" dirty="0">
              <a:latin typeface="Aptos ExtraBold" panose="020F0502020204030204" pitchFamily="34" charset="0"/>
            </a:endParaRPr>
          </a:p>
          <a:p>
            <a:pPr algn="ctr"/>
            <a:r>
              <a:rPr lang="en-US" sz="2500" b="1" dirty="0">
                <a:latin typeface="Aptos ExtraBold" panose="020F0502020204030204" pitchFamily="34" charset="0"/>
              </a:rPr>
              <a:t>Kelly Divine, Assistant Director</a:t>
            </a:r>
          </a:p>
          <a:p>
            <a:pPr algn="ctr"/>
            <a:r>
              <a:rPr lang="en-US" sz="2500" b="1" dirty="0">
                <a:latin typeface="Aptos ExtraBold" panose="020F0502020204030204" pitchFamily="34" charset="0"/>
              </a:rPr>
              <a:t>Right of Way, Utilities, and Rails</a:t>
            </a:r>
            <a:endParaRPr lang="en-US" sz="2500" dirty="0">
              <a:latin typeface="Aptos ExtraBold" panose="020F0502020204030204" pitchFamily="34" charset="0"/>
            </a:endParaRPr>
          </a:p>
        </p:txBody>
      </p:sp>
    </p:spTree>
    <p:extLst>
      <p:ext uri="{BB962C8B-B14F-4D97-AF65-F5344CB8AC3E}">
        <p14:creationId xmlns:p14="http://schemas.microsoft.com/office/powerpoint/2010/main" val="1548622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389810-0539-9317-EEEB-9A872F009FE1}"/>
              </a:ext>
            </a:extLst>
          </p:cNvPr>
          <p:cNvSpPr>
            <a:spLocks noGrp="1"/>
          </p:cNvSpPr>
          <p:nvPr>
            <p:ph type="title"/>
          </p:nvPr>
        </p:nvSpPr>
        <p:spPr>
          <a:xfrm>
            <a:off x="572493" y="238539"/>
            <a:ext cx="11018520" cy="1434415"/>
          </a:xfrm>
        </p:spPr>
        <p:txBody>
          <a:bodyPr anchor="b">
            <a:normAutofit/>
          </a:bodyPr>
          <a:lstStyle/>
          <a:p>
            <a:r>
              <a:rPr lang="en-US" sz="5400" dirty="0">
                <a:latin typeface="Aptos ExtraBold" panose="020B0004020202020204" pitchFamily="34" charset="0"/>
              </a:rPr>
              <a:t>Communication Challenges</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31FDB7-7B19-881A-5268-F475F9108993}"/>
              </a:ext>
            </a:extLst>
          </p:cNvPr>
          <p:cNvSpPr>
            <a:spLocks noGrp="1"/>
          </p:cNvSpPr>
          <p:nvPr>
            <p:ph idx="1"/>
          </p:nvPr>
        </p:nvSpPr>
        <p:spPr>
          <a:xfrm>
            <a:off x="572493" y="2071316"/>
            <a:ext cx="6713552" cy="4119172"/>
          </a:xfrm>
        </p:spPr>
        <p:txBody>
          <a:bodyPr anchor="t">
            <a:normAutofit/>
          </a:bodyPr>
          <a:lstStyle/>
          <a:p>
            <a:r>
              <a:rPr lang="en-US" sz="1900" dirty="0"/>
              <a:t>No One Communicates Perfectly.</a:t>
            </a:r>
          </a:p>
          <a:p>
            <a:r>
              <a:rPr lang="en-US" sz="1900" dirty="0"/>
              <a:t>KYTC’s Highway Projects Are Not The General Public’s Priority.</a:t>
            </a:r>
          </a:p>
          <a:p>
            <a:r>
              <a:rPr lang="en-US" sz="1900" dirty="0"/>
              <a:t>Property Being Acquired is Not For Sale</a:t>
            </a:r>
          </a:p>
          <a:p>
            <a:r>
              <a:rPr lang="en-US" sz="1900" dirty="0"/>
              <a:t>Overcoming Trust Issues/Establishing a Rapport with the Affected Property Owners.</a:t>
            </a:r>
          </a:p>
          <a:p>
            <a:r>
              <a:rPr lang="en-US" sz="1900" dirty="0"/>
              <a:t>Dispelling Project Rumors</a:t>
            </a:r>
          </a:p>
          <a:p>
            <a:r>
              <a:rPr lang="en-US" sz="1900" dirty="0"/>
              <a:t>Avoid Talking Over Property Owners – Allow them to express their concerns/frustrations. </a:t>
            </a:r>
          </a:p>
          <a:p>
            <a:r>
              <a:rPr lang="en-US" sz="1900" dirty="0"/>
              <a:t>Empathetic vs Sympathetic Listener – Understanding and Focus on the owner(s) feelings and perspective. Not focus on sympathy. </a:t>
            </a:r>
          </a:p>
          <a:p>
            <a:pPr marL="0" indent="0">
              <a:buNone/>
            </a:pPr>
            <a:endParaRPr lang="en-US" sz="1900" dirty="0"/>
          </a:p>
        </p:txBody>
      </p:sp>
      <p:pic>
        <p:nvPicPr>
          <p:cNvPr id="6" name="Picture 5">
            <a:extLst>
              <a:ext uri="{FF2B5EF4-FFF2-40B4-BE49-F238E27FC236}">
                <a16:creationId xmlns:a16="http://schemas.microsoft.com/office/drawing/2014/main" id="{E4CCEB3F-76A2-0283-F7B5-9E85A03E0252}"/>
              </a:ext>
            </a:extLst>
          </p:cNvPr>
          <p:cNvPicPr>
            <a:picLocks noChangeAspect="1"/>
          </p:cNvPicPr>
          <p:nvPr/>
        </p:nvPicPr>
        <p:blipFill>
          <a:blip r:embed="rId2">
            <a:extLst>
              <a:ext uri="{28A0092B-C50C-407E-A947-70E740481C1C}">
                <a14:useLocalDpi xmlns:a14="http://schemas.microsoft.com/office/drawing/2010/main" val="0"/>
              </a:ext>
            </a:extLst>
          </a:blip>
          <a:srcRect t="646" r="4" b="2170"/>
          <a:stretch>
            <a:fillRect/>
          </a:stretch>
        </p:blipFill>
        <p:spPr>
          <a:xfrm>
            <a:off x="7675658" y="2093976"/>
            <a:ext cx="3941064" cy="4096512"/>
          </a:xfrm>
          <a:prstGeom prst="rect">
            <a:avLst/>
          </a:prstGeom>
        </p:spPr>
      </p:pic>
      <p:pic>
        <p:nvPicPr>
          <p:cNvPr id="5" name="Picture 4">
            <a:extLst>
              <a:ext uri="{FF2B5EF4-FFF2-40B4-BE49-F238E27FC236}">
                <a16:creationId xmlns:a16="http://schemas.microsoft.com/office/drawing/2014/main" id="{B1942BFF-9C45-004F-2CEC-A073432E535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 t="4445" r="1727"/>
          <a:stretch/>
        </p:blipFill>
        <p:spPr>
          <a:xfrm rot="10800000">
            <a:off x="10163502" y="0"/>
            <a:ext cx="2028497" cy="6858000"/>
          </a:xfrm>
          <a:prstGeom prst="rect">
            <a:avLst/>
          </a:prstGeom>
        </p:spPr>
      </p:pic>
    </p:spTree>
    <p:extLst>
      <p:ext uri="{BB962C8B-B14F-4D97-AF65-F5344CB8AC3E}">
        <p14:creationId xmlns:p14="http://schemas.microsoft.com/office/powerpoint/2010/main" val="362428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A37C30-5616-A06F-3619-53F61B37EE18}"/>
              </a:ext>
            </a:extLst>
          </p:cNvPr>
          <p:cNvSpPr>
            <a:spLocks noGrp="1"/>
          </p:cNvSpPr>
          <p:nvPr>
            <p:ph type="title"/>
          </p:nvPr>
        </p:nvSpPr>
        <p:spPr>
          <a:xfrm>
            <a:off x="640080" y="329184"/>
            <a:ext cx="6894576" cy="1124372"/>
          </a:xfrm>
        </p:spPr>
        <p:txBody>
          <a:bodyPr anchor="b">
            <a:normAutofit/>
          </a:bodyPr>
          <a:lstStyle/>
          <a:p>
            <a:pPr algn="ctr"/>
            <a:r>
              <a:rPr lang="en-US" sz="5000" dirty="0">
                <a:latin typeface="Aptos ExtraBold" panose="020B0004020202020204" pitchFamily="34" charset="0"/>
              </a:rPr>
              <a:t>Best Practices</a:t>
            </a:r>
          </a:p>
        </p:txBody>
      </p:sp>
      <p:sp>
        <p:nvSpPr>
          <p:cNvPr id="1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D9D842-7993-932B-42D8-BE6E06B1E47C}"/>
              </a:ext>
            </a:extLst>
          </p:cNvPr>
          <p:cNvSpPr>
            <a:spLocks noGrp="1"/>
          </p:cNvSpPr>
          <p:nvPr>
            <p:ph idx="1"/>
          </p:nvPr>
        </p:nvSpPr>
        <p:spPr>
          <a:xfrm>
            <a:off x="640080" y="2706624"/>
            <a:ext cx="6894576" cy="3483864"/>
          </a:xfrm>
        </p:spPr>
        <p:txBody>
          <a:bodyPr>
            <a:normAutofit fontScale="40000" lnSpcReduction="20000"/>
          </a:bodyPr>
          <a:lstStyle/>
          <a:p>
            <a:r>
              <a:rPr lang="en-US" sz="5300" dirty="0"/>
              <a:t>Meet as Project Development Staff prior to Making Offers – Have the Project Development Team explain the purpose and scope of the project, the Design features, proposed access, project timeframes, and why this Alternate was chosen over others. Helps the Acquisition Agent sell the need for the project. </a:t>
            </a:r>
          </a:p>
          <a:p>
            <a:r>
              <a:rPr lang="en-US" sz="5300" dirty="0"/>
              <a:t>Avoid Making FMV Offer over the Phone while Making Initial Contact and Scheduling the First Meeting. Describe the Importance of Meeting In Person, Verifying the Title Facts, and Explaining the Plans. </a:t>
            </a:r>
          </a:p>
          <a:p>
            <a:r>
              <a:rPr lang="en-US" sz="5300" dirty="0"/>
              <a:t>Make property owner appointments according to their schedule and convenience, not yours. Establish best days and times to meet/talk along with best phone numbers to reach them. </a:t>
            </a:r>
          </a:p>
          <a:p>
            <a:endParaRPr lang="en-US" sz="2200" dirty="0"/>
          </a:p>
        </p:txBody>
      </p:sp>
      <p:pic>
        <p:nvPicPr>
          <p:cNvPr id="6" name="Picture 5">
            <a:extLst>
              <a:ext uri="{FF2B5EF4-FFF2-40B4-BE49-F238E27FC236}">
                <a16:creationId xmlns:a16="http://schemas.microsoft.com/office/drawing/2014/main" id="{85DBADE0-797C-D678-D740-6E7D33CE6F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7437" y="329183"/>
            <a:ext cx="3207021" cy="3429969"/>
          </a:xfrm>
          <a:prstGeom prst="rect">
            <a:avLst/>
          </a:prstGeom>
        </p:spPr>
      </p:pic>
      <p:pic>
        <p:nvPicPr>
          <p:cNvPr id="11" name="Picture 10">
            <a:extLst>
              <a:ext uri="{FF2B5EF4-FFF2-40B4-BE49-F238E27FC236}">
                <a16:creationId xmlns:a16="http://schemas.microsoft.com/office/drawing/2014/main" id="{D2C791C9-42F6-CD9A-C922-ACBC5ED5B3BA}"/>
              </a:ext>
            </a:extLst>
          </p:cNvPr>
          <p:cNvPicPr>
            <a:picLocks noChangeAspect="1"/>
          </p:cNvPicPr>
          <p:nvPr/>
        </p:nvPicPr>
        <p:blipFill>
          <a:blip r:embed="rId3">
            <a:extLst>
              <a:ext uri="{28A0092B-C50C-407E-A947-70E740481C1C}">
                <a14:useLocalDpi xmlns:a14="http://schemas.microsoft.com/office/drawing/2010/main" val="0"/>
              </a:ext>
            </a:extLst>
          </a:blip>
          <a:srcRect l="3017" r="3189" b="10450"/>
          <a:stretch/>
        </p:blipFill>
        <p:spPr>
          <a:xfrm>
            <a:off x="7863840" y="4709514"/>
            <a:ext cx="3995928" cy="915629"/>
          </a:xfrm>
          <a:prstGeom prst="rect">
            <a:avLst/>
          </a:prstGeom>
        </p:spPr>
      </p:pic>
    </p:spTree>
    <p:extLst>
      <p:ext uri="{BB962C8B-B14F-4D97-AF65-F5344CB8AC3E}">
        <p14:creationId xmlns:p14="http://schemas.microsoft.com/office/powerpoint/2010/main" val="78254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B43F6E2-F192-827A-A196-FE48CD393126}"/>
              </a:ext>
            </a:extLst>
          </p:cNvPr>
          <p:cNvPicPr>
            <a:picLocks noChangeAspect="1"/>
          </p:cNvPicPr>
          <p:nvPr/>
        </p:nvPicPr>
        <p:blipFill>
          <a:blip r:embed="rId2">
            <a:extLst>
              <a:ext uri="{96DAC541-7B7A-43D3-8B79-37D633B846F1}">
                <asvg:svgBlip xmlns:asvg="http://schemas.microsoft.com/office/drawing/2016/SVG/main" r:embed="rId3"/>
              </a:ext>
            </a:extLst>
          </a:blip>
          <a:srcRect t="85211"/>
          <a:stretch/>
        </p:blipFill>
        <p:spPr>
          <a:xfrm>
            <a:off x="0" y="5843752"/>
            <a:ext cx="12192000" cy="1014248"/>
          </a:xfrm>
          <a:prstGeom prst="rect">
            <a:avLst/>
          </a:prstGeom>
        </p:spPr>
      </p:pic>
      <p:pic>
        <p:nvPicPr>
          <p:cNvPr id="6" name="Picture 5">
            <a:extLst>
              <a:ext uri="{FF2B5EF4-FFF2-40B4-BE49-F238E27FC236}">
                <a16:creationId xmlns:a16="http://schemas.microsoft.com/office/drawing/2014/main" id="{93B0CAED-75CC-1892-359F-4F0E6353B3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3150" y="5328746"/>
            <a:ext cx="1315277" cy="1405555"/>
          </a:xfrm>
          <a:prstGeom prst="rect">
            <a:avLst/>
          </a:prstGeom>
        </p:spPr>
      </p:pic>
      <p:sp>
        <p:nvSpPr>
          <p:cNvPr id="2" name="Title 1">
            <a:extLst>
              <a:ext uri="{FF2B5EF4-FFF2-40B4-BE49-F238E27FC236}">
                <a16:creationId xmlns:a16="http://schemas.microsoft.com/office/drawing/2014/main" id="{4CCC3A51-D54D-3D5C-F780-D2A485FFD65E}"/>
              </a:ext>
            </a:extLst>
          </p:cNvPr>
          <p:cNvSpPr>
            <a:spLocks noGrp="1"/>
          </p:cNvSpPr>
          <p:nvPr>
            <p:ph type="title"/>
          </p:nvPr>
        </p:nvSpPr>
        <p:spPr/>
        <p:txBody>
          <a:bodyPr/>
          <a:lstStyle/>
          <a:p>
            <a:pPr algn="ctr"/>
            <a:r>
              <a:rPr lang="en-US" sz="5000" dirty="0">
                <a:latin typeface="Aptos ExtraBold" panose="020B0004020202020204" pitchFamily="34" charset="0"/>
              </a:rPr>
              <a:t>Best Practices cont.	</a:t>
            </a:r>
          </a:p>
        </p:txBody>
      </p:sp>
      <p:sp>
        <p:nvSpPr>
          <p:cNvPr id="3" name="Content Placeholder 2">
            <a:extLst>
              <a:ext uri="{FF2B5EF4-FFF2-40B4-BE49-F238E27FC236}">
                <a16:creationId xmlns:a16="http://schemas.microsoft.com/office/drawing/2014/main" id="{2D8AEB2C-08FF-4C79-00C1-FFE832E07D96}"/>
              </a:ext>
            </a:extLst>
          </p:cNvPr>
          <p:cNvSpPr>
            <a:spLocks noGrp="1"/>
          </p:cNvSpPr>
          <p:nvPr>
            <p:ph idx="1"/>
          </p:nvPr>
        </p:nvSpPr>
        <p:spPr>
          <a:xfrm>
            <a:off x="838200" y="1690687"/>
            <a:ext cx="10515600" cy="4486275"/>
          </a:xfrm>
        </p:spPr>
        <p:txBody>
          <a:bodyPr/>
          <a:lstStyle/>
          <a:p>
            <a:r>
              <a:rPr lang="en-US" sz="2500" dirty="0">
                <a:latin typeface="Aptos" panose="020B0004020202020204" pitchFamily="34" charset="0"/>
              </a:rPr>
              <a:t>For both parties to have the best/most productive ROW experience.– Be Prepared. Like in School…Do Your Homework. Study the Plans, Profile Sheets, and Cross Sections. Drive the project, view each of your assigned parcels before making the offers, you may observe inconsistencies or omissions on the plans. Need to be corrected prior to offers or lose credibility. Carefully review the Appraisal and take notes. Anticipate property owner questions and concerns. Document and summarize Acquisition Facts on the folder. Areas being acquired and type. Severance areas, if any. Proximity of proposed r/w or easement(s) to improvements, etc.. </a:t>
            </a:r>
          </a:p>
          <a:p>
            <a:r>
              <a:rPr lang="en-US" sz="2500" dirty="0">
                <a:latin typeface="Aptos" panose="020B0004020202020204" pitchFamily="34" charset="0"/>
              </a:rPr>
              <a:t>Avoid words or phrases with negative connotations – Take, Sign or Sue Date, and Condemnation. In both verbal and written communication. </a:t>
            </a:r>
          </a:p>
          <a:p>
            <a:endParaRPr lang="en-US" dirty="0"/>
          </a:p>
        </p:txBody>
      </p:sp>
    </p:spTree>
    <p:extLst>
      <p:ext uri="{BB962C8B-B14F-4D97-AF65-F5344CB8AC3E}">
        <p14:creationId xmlns:p14="http://schemas.microsoft.com/office/powerpoint/2010/main" val="284870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AE847-3220-44D5-A0EC-296DD373B389}"/>
            </a:ext>
          </a:extLst>
        </p:cNvPr>
        <p:cNvGrpSpPr/>
        <p:nvPr/>
      </p:nvGrpSpPr>
      <p:grpSpPr>
        <a:xfrm>
          <a:off x="0" y="0"/>
          <a:ext cx="0" cy="0"/>
          <a:chOff x="0" y="0"/>
          <a:chExt cx="0" cy="0"/>
        </a:xfrm>
      </p:grpSpPr>
      <p:pic>
        <p:nvPicPr>
          <p:cNvPr id="5" name="Graphic 4">
            <a:extLst>
              <a:ext uri="{FF2B5EF4-FFF2-40B4-BE49-F238E27FC236}">
                <a16:creationId xmlns:a16="http://schemas.microsoft.com/office/drawing/2014/main" id="{807DC330-EFEB-5F8B-20CF-4E6BDC3F1307}"/>
              </a:ext>
            </a:extLst>
          </p:cNvPr>
          <p:cNvPicPr>
            <a:picLocks noChangeAspect="1"/>
          </p:cNvPicPr>
          <p:nvPr/>
        </p:nvPicPr>
        <p:blipFill>
          <a:blip r:embed="rId2">
            <a:extLst>
              <a:ext uri="{96DAC541-7B7A-43D3-8B79-37D633B846F1}">
                <asvg:svgBlip xmlns:asvg="http://schemas.microsoft.com/office/drawing/2016/SVG/main" r:embed="rId3"/>
              </a:ext>
            </a:extLst>
          </a:blip>
          <a:srcRect t="85211"/>
          <a:stretch/>
        </p:blipFill>
        <p:spPr>
          <a:xfrm>
            <a:off x="0" y="5843752"/>
            <a:ext cx="12192000" cy="1014248"/>
          </a:xfrm>
          <a:prstGeom prst="rect">
            <a:avLst/>
          </a:prstGeom>
        </p:spPr>
      </p:pic>
      <p:pic>
        <p:nvPicPr>
          <p:cNvPr id="6" name="Picture 5">
            <a:extLst>
              <a:ext uri="{FF2B5EF4-FFF2-40B4-BE49-F238E27FC236}">
                <a16:creationId xmlns:a16="http://schemas.microsoft.com/office/drawing/2014/main" id="{612402EC-21A9-9680-6C0D-6CE7430DFB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3150" y="5328746"/>
            <a:ext cx="1315277" cy="1405555"/>
          </a:xfrm>
          <a:prstGeom prst="rect">
            <a:avLst/>
          </a:prstGeom>
        </p:spPr>
      </p:pic>
      <p:sp>
        <p:nvSpPr>
          <p:cNvPr id="2" name="Title 1">
            <a:extLst>
              <a:ext uri="{FF2B5EF4-FFF2-40B4-BE49-F238E27FC236}">
                <a16:creationId xmlns:a16="http://schemas.microsoft.com/office/drawing/2014/main" id="{146BC369-FA39-D934-05F3-BFE8130A2935}"/>
              </a:ext>
            </a:extLst>
          </p:cNvPr>
          <p:cNvSpPr>
            <a:spLocks noGrp="1"/>
          </p:cNvSpPr>
          <p:nvPr>
            <p:ph type="title"/>
          </p:nvPr>
        </p:nvSpPr>
        <p:spPr/>
        <p:txBody>
          <a:bodyPr/>
          <a:lstStyle/>
          <a:p>
            <a:pPr algn="ctr"/>
            <a:r>
              <a:rPr lang="en-US" sz="5000" dirty="0">
                <a:latin typeface="Aptos ExtraBold" panose="020B0004020202020204" pitchFamily="34" charset="0"/>
              </a:rPr>
              <a:t>Best Practices cont.	</a:t>
            </a:r>
          </a:p>
        </p:txBody>
      </p:sp>
      <p:sp>
        <p:nvSpPr>
          <p:cNvPr id="3" name="Content Placeholder 2">
            <a:extLst>
              <a:ext uri="{FF2B5EF4-FFF2-40B4-BE49-F238E27FC236}">
                <a16:creationId xmlns:a16="http://schemas.microsoft.com/office/drawing/2014/main" id="{FBECFBD8-4B68-E480-067B-4AAD6CBD25CB}"/>
              </a:ext>
            </a:extLst>
          </p:cNvPr>
          <p:cNvSpPr>
            <a:spLocks noGrp="1"/>
          </p:cNvSpPr>
          <p:nvPr>
            <p:ph idx="1"/>
          </p:nvPr>
        </p:nvSpPr>
        <p:spPr>
          <a:xfrm>
            <a:off x="838200" y="1254641"/>
            <a:ext cx="10515600" cy="4922321"/>
          </a:xfrm>
        </p:spPr>
        <p:txBody>
          <a:bodyPr/>
          <a:lstStyle/>
          <a:p>
            <a:r>
              <a:rPr lang="en-US" sz="2500" dirty="0"/>
              <a:t>Never guess at property owner questions/concerns. Summarize/Confirm the owner(s) questions/concerns back to them for clarification – Then Talk with the appropriate project personnel to get the correct/accurate answers. You want to establish trust with the property owner. The truth will eventually come out, you want to avoid conflicts during highway construction. Document Your Record of Contacts Immediately within KROWDS for accuracy purposes and so others may view the latest parcel information/status. Use discernment when writing your Record of Contacts, subject to Open Record Requests. Also use caution when sharing emails/confidentiality policy. </a:t>
            </a:r>
          </a:p>
          <a:p>
            <a:r>
              <a:rPr lang="en-US" sz="2500" dirty="0"/>
              <a:t>Have Conveyance Documents prepared and ready to execute at the initial meeting in case Property Owner is in agreement. Possibly lose credibility or scheduling difficulty for next meeting. </a:t>
            </a:r>
          </a:p>
          <a:p>
            <a:endParaRPr lang="en-US" dirty="0"/>
          </a:p>
        </p:txBody>
      </p:sp>
    </p:spTree>
    <p:extLst>
      <p:ext uri="{BB962C8B-B14F-4D97-AF65-F5344CB8AC3E}">
        <p14:creationId xmlns:p14="http://schemas.microsoft.com/office/powerpoint/2010/main" val="335128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6E4FAC-1240-68B5-0497-67FAD75EFC8D}"/>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E3846C53-09EB-5736-D2DC-C0FFBAF6E9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053" y="787897"/>
            <a:ext cx="4777381" cy="510949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1" name="Arc 20">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A5808B-6687-C683-73F7-0CE63B91271D}"/>
              </a:ext>
            </a:extLst>
          </p:cNvPr>
          <p:cNvSpPr>
            <a:spLocks noGrp="1"/>
          </p:cNvSpPr>
          <p:nvPr>
            <p:ph type="title"/>
          </p:nvPr>
        </p:nvSpPr>
        <p:spPr>
          <a:xfrm>
            <a:off x="838201" y="479493"/>
            <a:ext cx="5257800" cy="1325563"/>
          </a:xfrm>
        </p:spPr>
        <p:txBody>
          <a:bodyPr>
            <a:normAutofit/>
          </a:bodyPr>
          <a:lstStyle/>
          <a:p>
            <a:r>
              <a:rPr lang="en-US">
                <a:latin typeface="Aptos ExtraBold" panose="020B0004020202020204" pitchFamily="34" charset="0"/>
              </a:rPr>
              <a:t>Time Saving Measures</a:t>
            </a:r>
          </a:p>
        </p:txBody>
      </p:sp>
      <p:pic>
        <p:nvPicPr>
          <p:cNvPr id="5" name="Graphic 4">
            <a:extLst>
              <a:ext uri="{FF2B5EF4-FFF2-40B4-BE49-F238E27FC236}">
                <a16:creationId xmlns:a16="http://schemas.microsoft.com/office/drawing/2014/main" id="{D0C5462A-0A8D-EE52-5731-653F90824137}"/>
              </a:ext>
            </a:extLst>
          </p:cNvPr>
          <p:cNvPicPr>
            <a:picLocks noChangeAspect="1"/>
          </p:cNvPicPr>
          <p:nvPr/>
        </p:nvPicPr>
        <p:blipFill>
          <a:blip r:embed="rId3">
            <a:extLst>
              <a:ext uri="{96DAC541-7B7A-43D3-8B79-37D633B846F1}">
                <asvg:svgBlip xmlns:asvg="http://schemas.microsoft.com/office/drawing/2016/SVG/main" r:embed="rId4"/>
              </a:ext>
            </a:extLst>
          </a:blip>
          <a:srcRect t="85211"/>
          <a:stretch/>
        </p:blipFill>
        <p:spPr>
          <a:xfrm>
            <a:off x="0" y="5843752"/>
            <a:ext cx="12192000" cy="1014248"/>
          </a:xfrm>
          <a:prstGeom prst="rect">
            <a:avLst/>
          </a:prstGeom>
        </p:spPr>
      </p:pic>
      <p:graphicFrame>
        <p:nvGraphicFramePr>
          <p:cNvPr id="8" name="Content Placeholder 2">
            <a:extLst>
              <a:ext uri="{FF2B5EF4-FFF2-40B4-BE49-F238E27FC236}">
                <a16:creationId xmlns:a16="http://schemas.microsoft.com/office/drawing/2014/main" id="{DFD35CB7-2757-7E25-D564-B0397401369A}"/>
              </a:ext>
            </a:extLst>
          </p:cNvPr>
          <p:cNvGraphicFramePr>
            <a:graphicFrameLocks noGrp="1"/>
          </p:cNvGraphicFramePr>
          <p:nvPr>
            <p:ph idx="1"/>
            <p:extLst>
              <p:ext uri="{D42A27DB-BD31-4B8C-83A1-F6EECF244321}">
                <p14:modId xmlns:p14="http://schemas.microsoft.com/office/powerpoint/2010/main" val="879532809"/>
              </p:ext>
            </p:extLst>
          </p:nvPr>
        </p:nvGraphicFramePr>
        <p:xfrm>
          <a:off x="838201" y="1984443"/>
          <a:ext cx="5257800" cy="41925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9632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5D3006-B4E4-10EB-6A25-255DE9A08646}"/>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BBF64E4-5690-2693-DB73-D651780DF9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3286836E-C973-CA18-8FE2-C22753F4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ED5F0AC0-0B26-0F15-AD39-284220A452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053" y="787897"/>
            <a:ext cx="4777381" cy="510949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1" name="Arc 20">
            <a:extLst>
              <a:ext uri="{FF2B5EF4-FFF2-40B4-BE49-F238E27FC236}">
                <a16:creationId xmlns:a16="http://schemas.microsoft.com/office/drawing/2014/main" id="{36849F07-369B-32F8-1B33-9CE4876676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07CCA3-A25F-38D0-DE49-6022D927B938}"/>
              </a:ext>
            </a:extLst>
          </p:cNvPr>
          <p:cNvSpPr>
            <a:spLocks noGrp="1"/>
          </p:cNvSpPr>
          <p:nvPr>
            <p:ph type="title"/>
          </p:nvPr>
        </p:nvSpPr>
        <p:spPr>
          <a:xfrm>
            <a:off x="838201" y="479493"/>
            <a:ext cx="5257800" cy="1325563"/>
          </a:xfrm>
        </p:spPr>
        <p:txBody>
          <a:bodyPr>
            <a:normAutofit/>
          </a:bodyPr>
          <a:lstStyle/>
          <a:p>
            <a:r>
              <a:rPr lang="en-US">
                <a:latin typeface="Aptos ExtraBold" panose="020B0004020202020204" pitchFamily="34" charset="0"/>
              </a:rPr>
              <a:t>Time Saving Measures</a:t>
            </a:r>
          </a:p>
        </p:txBody>
      </p:sp>
      <p:pic>
        <p:nvPicPr>
          <p:cNvPr id="5" name="Graphic 4">
            <a:extLst>
              <a:ext uri="{FF2B5EF4-FFF2-40B4-BE49-F238E27FC236}">
                <a16:creationId xmlns:a16="http://schemas.microsoft.com/office/drawing/2014/main" id="{6C8695AC-F898-931B-3941-EAD700A08772}"/>
              </a:ext>
            </a:extLst>
          </p:cNvPr>
          <p:cNvPicPr>
            <a:picLocks noChangeAspect="1"/>
          </p:cNvPicPr>
          <p:nvPr/>
        </p:nvPicPr>
        <p:blipFill>
          <a:blip r:embed="rId3">
            <a:extLst>
              <a:ext uri="{96DAC541-7B7A-43D3-8B79-37D633B846F1}">
                <asvg:svgBlip xmlns:asvg="http://schemas.microsoft.com/office/drawing/2016/SVG/main" r:embed="rId4"/>
              </a:ext>
            </a:extLst>
          </a:blip>
          <a:srcRect t="85211"/>
          <a:stretch/>
        </p:blipFill>
        <p:spPr>
          <a:xfrm>
            <a:off x="0" y="5843752"/>
            <a:ext cx="12192000" cy="1014248"/>
          </a:xfrm>
          <a:prstGeom prst="rect">
            <a:avLst/>
          </a:prstGeom>
        </p:spPr>
      </p:pic>
      <p:graphicFrame>
        <p:nvGraphicFramePr>
          <p:cNvPr id="8" name="Content Placeholder 2">
            <a:extLst>
              <a:ext uri="{FF2B5EF4-FFF2-40B4-BE49-F238E27FC236}">
                <a16:creationId xmlns:a16="http://schemas.microsoft.com/office/drawing/2014/main" id="{7AE7E06A-616E-9C36-CE9C-B732DEF3F338}"/>
              </a:ext>
            </a:extLst>
          </p:cNvPr>
          <p:cNvGraphicFramePr>
            <a:graphicFrameLocks noGrp="1"/>
          </p:cNvGraphicFramePr>
          <p:nvPr>
            <p:ph idx="1"/>
            <p:extLst>
              <p:ext uri="{D42A27DB-BD31-4B8C-83A1-F6EECF244321}">
                <p14:modId xmlns:p14="http://schemas.microsoft.com/office/powerpoint/2010/main" val="2498708345"/>
              </p:ext>
            </p:extLst>
          </p:nvPr>
        </p:nvGraphicFramePr>
        <p:xfrm>
          <a:off x="838201" y="1616150"/>
          <a:ext cx="5257800" cy="45608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7972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Shape 19">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icture containing background pattern&#10;&#10;AI-generated content may be incorrect.">
            <a:extLst>
              <a:ext uri="{FF2B5EF4-FFF2-40B4-BE49-F238E27FC236}">
                <a16:creationId xmlns:a16="http://schemas.microsoft.com/office/drawing/2014/main" id="{0E04F407-91BD-8CBC-5457-309FD84F9A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7851" y="1715030"/>
            <a:ext cx="5855515" cy="3967112"/>
          </a:xfrm>
          <a:prstGeom prst="rect">
            <a:avLst/>
          </a:prstGeom>
        </p:spPr>
      </p:pic>
      <p:sp>
        <p:nvSpPr>
          <p:cNvPr id="5" name="TextBox 4">
            <a:extLst>
              <a:ext uri="{FF2B5EF4-FFF2-40B4-BE49-F238E27FC236}">
                <a16:creationId xmlns:a16="http://schemas.microsoft.com/office/drawing/2014/main" id="{6209C2F8-241F-3AA7-839A-A0E45914C946}"/>
              </a:ext>
            </a:extLst>
          </p:cNvPr>
          <p:cNvSpPr txBox="1"/>
          <p:nvPr/>
        </p:nvSpPr>
        <p:spPr>
          <a:xfrm>
            <a:off x="155946" y="1380169"/>
            <a:ext cx="4608490" cy="4247317"/>
          </a:xfrm>
          <a:prstGeom prst="rect">
            <a:avLst/>
          </a:prstGeom>
          <a:noFill/>
        </p:spPr>
        <p:txBody>
          <a:bodyPr wrap="square">
            <a:spAutoFit/>
          </a:bodyPr>
          <a:lstStyle/>
          <a:p>
            <a:pPr marL="342900" indent="-342900">
              <a:buFont typeface="Arial" panose="020B0604020202020204" pitchFamily="34" charset="0"/>
              <a:buChar char="•"/>
            </a:pPr>
            <a:r>
              <a:rPr lang="en-US" dirty="0">
                <a:solidFill>
                  <a:schemeClr val="bg1"/>
                </a:solidFill>
              </a:rPr>
              <a:t>Obey the Golden Rule – Treat Others as You Would Want to Be Treated.</a:t>
            </a:r>
          </a:p>
          <a:p>
            <a:pPr marL="342900" indent="-342900">
              <a:buFont typeface="Arial" panose="020B0604020202020204" pitchFamily="34" charset="0"/>
              <a:buChar char="•"/>
            </a:pPr>
            <a:r>
              <a:rPr lang="en-US" dirty="0">
                <a:solidFill>
                  <a:schemeClr val="bg1"/>
                </a:solidFill>
              </a:rPr>
              <a:t>Keep Promises – Share Personal Experience</a:t>
            </a:r>
          </a:p>
          <a:p>
            <a:pPr marL="342900" indent="-342900">
              <a:buFont typeface="Arial" panose="020B0604020202020204" pitchFamily="34" charset="0"/>
              <a:buChar char="•"/>
            </a:pPr>
            <a:r>
              <a:rPr lang="en-US" dirty="0">
                <a:solidFill>
                  <a:schemeClr val="bg1"/>
                </a:solidFill>
              </a:rPr>
              <a:t>Making Assumptions Can Be a Project Killer</a:t>
            </a:r>
          </a:p>
          <a:p>
            <a:pPr marL="342900" indent="-342900">
              <a:buFont typeface="Arial" panose="020B0604020202020204" pitchFamily="34" charset="0"/>
              <a:buChar char="•"/>
            </a:pPr>
            <a:r>
              <a:rPr lang="en-US" dirty="0">
                <a:solidFill>
                  <a:schemeClr val="bg1"/>
                </a:solidFill>
              </a:rPr>
              <a:t>Stay Fully Engaged With Your Assignment at All Levels of Project Development: Plan Changes, Relocation, Appraisal, Acquisition, Property Management, Legal, etc. Human Nature to Set Things Aside If there is not continual follow up – Every Role is Equally Important – All on the same team pulling in the same direction. </a:t>
            </a:r>
          </a:p>
        </p:txBody>
      </p:sp>
      <p:sp>
        <p:nvSpPr>
          <p:cNvPr id="7" name="TextBox 6">
            <a:extLst>
              <a:ext uri="{FF2B5EF4-FFF2-40B4-BE49-F238E27FC236}">
                <a16:creationId xmlns:a16="http://schemas.microsoft.com/office/drawing/2014/main" id="{77224B16-5048-C714-7F4E-51E4142EF64C}"/>
              </a:ext>
            </a:extLst>
          </p:cNvPr>
          <p:cNvSpPr txBox="1"/>
          <p:nvPr/>
        </p:nvSpPr>
        <p:spPr>
          <a:xfrm>
            <a:off x="338667" y="610728"/>
            <a:ext cx="3996266" cy="769441"/>
          </a:xfrm>
          <a:prstGeom prst="rect">
            <a:avLst/>
          </a:prstGeom>
          <a:noFill/>
        </p:spPr>
        <p:txBody>
          <a:bodyPr wrap="square" rtlCol="0">
            <a:spAutoFit/>
          </a:bodyPr>
          <a:lstStyle/>
          <a:p>
            <a:r>
              <a:rPr lang="en-US" sz="4400" dirty="0">
                <a:solidFill>
                  <a:schemeClr val="bg1"/>
                </a:solidFill>
                <a:latin typeface="Aptos ExtraBold" panose="020B0004020202020204" pitchFamily="34" charset="0"/>
              </a:rPr>
              <a:t>Final Thoughts</a:t>
            </a:r>
            <a:endParaRPr lang="en-US" sz="4400" dirty="0">
              <a:solidFill>
                <a:schemeClr val="bg1"/>
              </a:solidFill>
            </a:endParaRPr>
          </a:p>
        </p:txBody>
      </p:sp>
    </p:spTree>
    <p:extLst>
      <p:ext uri="{BB962C8B-B14F-4D97-AF65-F5344CB8AC3E}">
        <p14:creationId xmlns:p14="http://schemas.microsoft.com/office/powerpoint/2010/main" val="52350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elly Divine 2025 Partnering Conference" id="{3B09B5EC-F573-4679-A4F3-9FD5D0E69691}" vid="{23B2CDF2-D34B-4E89-B22E-0C898A4B192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0F30E28F43D84881B1E447717B93F8" ma:contentTypeVersion="8" ma:contentTypeDescription="Create a new document." ma:contentTypeScope="" ma:versionID="ac7a048db13a328c88eb3bd8876552f7">
  <xsd:schema xmlns:xsd="http://www.w3.org/2001/XMLSchema" xmlns:xs="http://www.w3.org/2001/XMLSchema" xmlns:p="http://schemas.microsoft.com/office/2006/metadata/properties" xmlns:ns2="b47a5aad-adfb-4dac-9d3f-47090e67d565" xmlns:ns3="9c16dc54-5a24-4afd-a61c-664ec7eab416" targetNamespace="http://schemas.microsoft.com/office/2006/metadata/properties" ma:root="true" ma:fieldsID="05ef1fb50c3bd5231898c81644cb9619" ns2:_="" ns3:_="">
    <xsd:import namespace="b47a5aad-adfb-4dac-9d3f-47090e67d565"/>
    <xsd:import namespace="9c16dc54-5a24-4afd-a61c-664ec7eab416"/>
    <xsd:element name="properties">
      <xsd:complexType>
        <xsd:sequence>
          <xsd:element name="documentManagement">
            <xsd:complexType>
              <xsd:all>
                <xsd:element ref="ns2:Speakers" minOccurs="0"/>
                <xsd:element ref="ns2:Day" minOccurs="0"/>
                <xsd:element ref="ns2:Year" minOccurs="0"/>
                <xsd:element ref="ns2:Section"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a5aad-adfb-4dac-9d3f-47090e67d565" elementFormDefault="qualified">
    <xsd:import namespace="http://schemas.microsoft.com/office/2006/documentManagement/types"/>
    <xsd:import namespace="http://schemas.microsoft.com/office/infopath/2007/PartnerControls"/>
    <xsd:element name="Speakers" ma:index="4" nillable="true" ma:displayName="Speakers" ma:internalName="Speakers" ma:readOnly="false">
      <xsd:simpleType>
        <xsd:restriction base="dms:Note">
          <xsd:maxLength value="255"/>
        </xsd:restriction>
      </xsd:simpleType>
    </xsd:element>
    <xsd:element name="Day" ma:index="5" nillable="true" ma:displayName="Day" ma:internalName="Day" ma:readOnly="false">
      <xsd:simpleType>
        <xsd:restriction base="dms:Text">
          <xsd:maxLength value="255"/>
        </xsd:restriction>
      </xsd:simpleType>
    </xsd:element>
    <xsd:element name="Year" ma:index="6" nillable="true" ma:displayName="Year" ma:internalName="Year" ma:readOnly="false">
      <xsd:simpleType>
        <xsd:restriction base="dms:Text">
          <xsd:maxLength value="255"/>
        </xsd:restriction>
      </xsd:simpleType>
    </xsd:element>
    <xsd:element name="Section" ma:index="7" nillable="true" ma:displayName="Section" ma:internalName="Sec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16dc54-5a24-4afd-a61c-664ec7eab41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b47a5aad-adfb-4dac-9d3f-47090e67d565">2025</Year>
    <Day xmlns="b47a5aad-adfb-4dac-9d3f-47090e67d565">Thursday</Day>
    <Speakers xmlns="b47a5aad-adfb-4dac-9d3f-47090e67d565">Travis Carmack, Kelly Divine</Speakers>
    <Section xmlns="b47a5aad-adfb-4dac-9d3f-47090e67d565">8:00, 1:00</Section>
  </documentManagement>
</p:properties>
</file>

<file path=customXml/itemProps1.xml><?xml version="1.0" encoding="utf-8"?>
<ds:datastoreItem xmlns:ds="http://schemas.openxmlformats.org/officeDocument/2006/customXml" ds:itemID="{1258E677-1A5C-4657-AEA8-BC3BFA7CE6D9}"/>
</file>

<file path=customXml/itemProps2.xml><?xml version="1.0" encoding="utf-8"?>
<ds:datastoreItem xmlns:ds="http://schemas.openxmlformats.org/officeDocument/2006/customXml" ds:itemID="{C583A891-0F73-4E2A-8CE3-93DE6E3F7136}"/>
</file>

<file path=customXml/itemProps3.xml><?xml version="1.0" encoding="utf-8"?>
<ds:datastoreItem xmlns:ds="http://schemas.openxmlformats.org/officeDocument/2006/customXml" ds:itemID="{0C17C716-8138-4C81-AF76-7586C5FF9A28}"/>
</file>

<file path=docProps/app.xml><?xml version="1.0" encoding="utf-8"?>
<Properties xmlns="http://schemas.openxmlformats.org/officeDocument/2006/extended-properties" xmlns:vt="http://schemas.openxmlformats.org/officeDocument/2006/docPropsVTypes">
  <Template>Kelly Divine 2025 Partnering Conference</Template>
  <TotalTime>16</TotalTime>
  <Words>875</Words>
  <Application>Microsoft Office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ExtraBold</vt:lpstr>
      <vt:lpstr>Arial</vt:lpstr>
      <vt:lpstr>Calibri</vt:lpstr>
      <vt:lpstr>Office Theme</vt:lpstr>
      <vt:lpstr>PowerPoint Presentation</vt:lpstr>
      <vt:lpstr>Communication Challenges</vt:lpstr>
      <vt:lpstr>Best Practices</vt:lpstr>
      <vt:lpstr>Best Practices cont. </vt:lpstr>
      <vt:lpstr>Best Practices cont. </vt:lpstr>
      <vt:lpstr>Time Saving Measures</vt:lpstr>
      <vt:lpstr>Time Saving Measures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Effective Communication During the Right of Way Phase</dc:title>
  <dc:creator>Willian, Samantha K (KYTC)</dc:creator>
  <cp:lastModifiedBy>Willian, Samantha K (KYTC)</cp:lastModifiedBy>
  <cp:revision>1</cp:revision>
  <dcterms:created xsi:type="dcterms:W3CDTF">2025-08-19T14:10:44Z</dcterms:created>
  <dcterms:modified xsi:type="dcterms:W3CDTF">2025-08-19T14:27:26Z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0x0101009E0F30E28F43D84881B1E447717B93F8</vt:lpwstr>
  </property>
</Properties>
</file>